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32" r:id="rId2"/>
  </p:sldMasterIdLst>
  <p:notesMasterIdLst>
    <p:notesMasterId r:id="rId63"/>
  </p:notesMasterIdLst>
  <p:sldIdLst>
    <p:sldId id="289" r:id="rId3"/>
    <p:sldId id="290" r:id="rId4"/>
    <p:sldId id="314" r:id="rId5"/>
    <p:sldId id="301" r:id="rId6"/>
    <p:sldId id="315" r:id="rId7"/>
    <p:sldId id="316" r:id="rId8"/>
    <p:sldId id="317" r:id="rId9"/>
    <p:sldId id="318" r:id="rId10"/>
    <p:sldId id="319" r:id="rId11"/>
    <p:sldId id="320" r:id="rId12"/>
    <p:sldId id="321" r:id="rId13"/>
    <p:sldId id="322" r:id="rId14"/>
    <p:sldId id="310" r:id="rId15"/>
    <p:sldId id="311"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307" r:id="rId36"/>
    <p:sldId id="308" r:id="rId37"/>
    <p:sldId id="276" r:id="rId38"/>
    <p:sldId id="277" r:id="rId39"/>
    <p:sldId id="278" r:id="rId40"/>
    <p:sldId id="309" r:id="rId41"/>
    <p:sldId id="279" r:id="rId42"/>
    <p:sldId id="280" r:id="rId43"/>
    <p:sldId id="281" r:id="rId44"/>
    <p:sldId id="302" r:id="rId45"/>
    <p:sldId id="282" r:id="rId46"/>
    <p:sldId id="283" r:id="rId47"/>
    <p:sldId id="284" r:id="rId48"/>
    <p:sldId id="285" r:id="rId49"/>
    <p:sldId id="286" r:id="rId50"/>
    <p:sldId id="287" r:id="rId51"/>
    <p:sldId id="297" r:id="rId52"/>
    <p:sldId id="304" r:id="rId53"/>
    <p:sldId id="303" r:id="rId54"/>
    <p:sldId id="305" r:id="rId55"/>
    <p:sldId id="306" r:id="rId56"/>
    <p:sldId id="291" r:id="rId57"/>
    <p:sldId id="299" r:id="rId58"/>
    <p:sldId id="298" r:id="rId59"/>
    <p:sldId id="292" r:id="rId60"/>
    <p:sldId id="294" r:id="rId61"/>
    <p:sldId id="288" r:id="rId62"/>
  </p:sldIdLst>
  <p:sldSz cx="20104100" cy="11303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ACC"/>
          </a:solidFill>
        </a:fill>
      </a:tcStyle>
    </a:wholeTbl>
    <a:band2H>
      <a:tcTxStyle/>
      <a:tcStyle>
        <a:tcBdr/>
        <a:fill>
          <a:solidFill>
            <a:srgbClr val="F9F5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DF2"/>
          </a:solidFill>
        </a:fill>
      </a:tcStyle>
    </a:wholeTbl>
    <a:band2H>
      <a:tcTxStyle/>
      <a:tcStyle>
        <a:tcBdr/>
        <a:fill>
          <a:solidFill>
            <a:srgbClr val="F2F6F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1"/>
          </a:solidFill>
        </a:fill>
      </a:tcStyle>
    </a:wholeTbl>
    <a:band2H>
      <a:tcTxStyle/>
      <a:tcStyle>
        <a:tcBdr/>
        <a:fill>
          <a:solidFill>
            <a:srgbClr val="EAED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601"/>
  </p:normalViewPr>
  <p:slideViewPr>
    <p:cSldViewPr snapToGrid="0">
      <p:cViewPr varScale="1">
        <p:scale>
          <a:sx n="44" d="100"/>
          <a:sy n="44" d="100"/>
        </p:scale>
        <p:origin x="108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7" name="Shape 1077"/>
          <p:cNvSpPr>
            <a:spLocks noGrp="1"/>
          </p:cNvSpPr>
          <p:nvPr>
            <p:ph type="body" sz="quarter" idx="1"/>
          </p:nvPr>
        </p:nvSpPr>
        <p:spPr>
          <a:prstGeom prst="rect">
            <a:avLst/>
          </a:prstGeom>
        </p:spPr>
        <p:txBody>
          <a:bodyPr/>
          <a:lstStyle/>
          <a:p>
            <a:r>
              <a:t>The first step is tokenization. Tokenization is the process of breaking down a sequence of text into smaller units, known as tokens. These tokens can be words, subwords, characters, or even phrases, depending on the specific tokenization algorithm used. The primary goal of tokenization is to prepare text data for processing by models, such as language models or neural networks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Shape 1180"/>
          <p:cNvSpPr>
            <a:spLocks noGrp="1" noRot="1" noChangeAspect="1"/>
          </p:cNvSpPr>
          <p:nvPr>
            <p:ph type="sldImg"/>
          </p:nvPr>
        </p:nvSpPr>
        <p:spPr>
          <a:xfrm>
            <a:off x="381000" y="685800"/>
            <a:ext cx="6096000" cy="3429000"/>
          </a:xfrm>
          <a:prstGeom prst="rect">
            <a:avLst/>
          </a:prstGeom>
        </p:spPr>
        <p:txBody>
          <a:bodyPr/>
          <a:lstStyle/>
          <a:p>
            <a:endParaRPr/>
          </a:p>
        </p:txBody>
      </p:sp>
      <p:sp>
        <p:nvSpPr>
          <p:cNvPr id="1181" name="Shape 1181"/>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 name="Shape 1246"/>
          <p:cNvSpPr>
            <a:spLocks noGrp="1" noRot="1" noChangeAspect="1"/>
          </p:cNvSpPr>
          <p:nvPr>
            <p:ph type="sldImg"/>
          </p:nvPr>
        </p:nvSpPr>
        <p:spPr>
          <a:prstGeom prst="rect">
            <a:avLst/>
          </a:prstGeom>
        </p:spPr>
        <p:txBody>
          <a:bodyPr/>
          <a:lstStyle/>
          <a:p>
            <a:endParaRPr/>
          </a:p>
        </p:txBody>
      </p:sp>
      <p:sp>
        <p:nvSpPr>
          <p:cNvPr id="1247" name="Shape 1247"/>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 name="Shape 1252"/>
          <p:cNvSpPr>
            <a:spLocks noGrp="1" noRot="1" noChangeAspect="1"/>
          </p:cNvSpPr>
          <p:nvPr>
            <p:ph type="sldImg"/>
          </p:nvPr>
        </p:nvSpPr>
        <p:spPr>
          <a:prstGeom prst="rect">
            <a:avLst/>
          </a:prstGeom>
        </p:spPr>
        <p:txBody>
          <a:bodyPr/>
          <a:lstStyle/>
          <a:p>
            <a:endParaRPr/>
          </a:p>
        </p:txBody>
      </p:sp>
      <p:sp>
        <p:nvSpPr>
          <p:cNvPr id="1253" name="Shape 1253"/>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a:spLocks noGrp="1" noRot="1" noChangeAspect="1"/>
          </p:cNvSpPr>
          <p:nvPr>
            <p:ph type="sldImg"/>
          </p:nvPr>
        </p:nvSpPr>
        <p:spPr>
          <a:xfrm>
            <a:off x="381000" y="685800"/>
            <a:ext cx="6096000" cy="3429000"/>
          </a:xfrm>
          <a:prstGeom prst="rect">
            <a:avLst/>
          </a:prstGeom>
        </p:spPr>
        <p:txBody>
          <a:bodyPr/>
          <a:lstStyle/>
          <a:p>
            <a:endParaRPr/>
          </a:p>
        </p:txBody>
      </p:sp>
      <p:sp>
        <p:nvSpPr>
          <p:cNvPr id="1258" name="Shape 1258"/>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 name="Shape 1270"/>
          <p:cNvSpPr>
            <a:spLocks noGrp="1" noRot="1" noChangeAspect="1"/>
          </p:cNvSpPr>
          <p:nvPr>
            <p:ph type="sldImg"/>
          </p:nvPr>
        </p:nvSpPr>
        <p:spPr>
          <a:prstGeom prst="rect">
            <a:avLst/>
          </a:prstGeom>
        </p:spPr>
        <p:txBody>
          <a:bodyPr/>
          <a:lstStyle/>
          <a:p>
            <a:endParaRPr/>
          </a:p>
        </p:txBody>
      </p:sp>
      <p:sp>
        <p:nvSpPr>
          <p:cNvPr id="1271" name="Shape 1271"/>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ogoslide - grafisch">
    <p:spTree>
      <p:nvGrpSpPr>
        <p:cNvPr id="1" name=""/>
        <p:cNvGrpSpPr/>
        <p:nvPr/>
      </p:nvGrpSpPr>
      <p:grpSpPr>
        <a:xfrm>
          <a:off x="0" y="0"/>
          <a:ext cx="0" cy="0"/>
          <a:chOff x="0" y="0"/>
          <a:chExt cx="0" cy="0"/>
        </a:xfrm>
      </p:grpSpPr>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quoteslide - full - licht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95"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slide - full - licht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10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0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dslide">
    <p:spTree>
      <p:nvGrpSpPr>
        <p:cNvPr id="1" name=""/>
        <p:cNvGrpSpPr/>
        <p:nvPr/>
      </p:nvGrpSpPr>
      <p:grpSpPr>
        <a:xfrm>
          <a:off x="0" y="0"/>
          <a:ext cx="0" cy="0"/>
          <a:chOff x="0" y="0"/>
          <a:chExt cx="0" cy="0"/>
        </a:xfrm>
      </p:grpSpPr>
      <p:pic>
        <p:nvPicPr>
          <p:cNvPr id="111" name="Graphic 6" descr="Graphic 6"/>
          <p:cNvPicPr>
            <a:picLocks noChangeAspect="1"/>
          </p:cNvPicPr>
          <p:nvPr/>
        </p:nvPicPr>
        <p:blipFill>
          <a:blip r:embed="rId2"/>
          <a:stretch>
            <a:fillRect/>
          </a:stretch>
        </p:blipFill>
        <p:spPr>
          <a:xfrm>
            <a:off x="7308850" y="5078603"/>
            <a:ext cx="5486400" cy="1152145"/>
          </a:xfrm>
          <a:prstGeom prst="rect">
            <a:avLst/>
          </a:prstGeom>
          <a:ln w="12700">
            <a:miter lim="400000"/>
          </a:ln>
        </p:spPr>
      </p:pic>
      <p:sp>
        <p:nvSpPr>
          <p:cNvPr id="11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ogoslide - img fu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Tijdelijke aanduiding voor afbeelding 10"/>
          <p:cNvSpPr>
            <a:spLocks noGrp="1"/>
          </p:cNvSpPr>
          <p:nvPr>
            <p:ph type="pic" idx="21"/>
          </p:nvPr>
        </p:nvSpPr>
        <p:spPr>
          <a:xfrm>
            <a:off x="0" y="0"/>
            <a:ext cx="20110450" cy="11309350"/>
          </a:xfrm>
          <a:prstGeom prst="rect">
            <a:avLst/>
          </a:prstGeom>
        </p:spPr>
        <p:txBody>
          <a:bodyPr lIns="91439" tIns="45719" rIns="91439" bIns="45719"/>
          <a:lstStyle/>
          <a:p>
            <a:endParaRPr/>
          </a:p>
        </p:txBody>
      </p:sp>
      <p:sp>
        <p:nvSpPr>
          <p:cNvPr id="1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121" name="Tijdelijke aanduiding voor tekst 8"/>
          <p:cNvSpPr>
            <a:spLocks noGrp="1"/>
          </p:cNvSpPr>
          <p:nvPr>
            <p:ph type="body" sz="quarter" idx="22" hasCustomPrompt="1"/>
          </p:nvPr>
        </p:nvSpPr>
        <p:spPr>
          <a:xfrm>
            <a:off x="9383890" y="5210495"/>
            <a:ext cx="3373762" cy="887275"/>
          </a:xfrm>
          <a:prstGeom prst="rect">
            <a:avLst/>
          </a:prstGeom>
          <a:solidFill>
            <a:srgbClr val="FFFFFF"/>
          </a:solidFill>
        </p:spPr>
        <p:txBody>
          <a:bodyPr>
            <a:normAutofit/>
          </a:bodyPr>
          <a:lstStyle/>
          <a:p>
            <a:r>
              <a:t> </a:t>
            </a:r>
          </a:p>
        </p:txBody>
      </p:sp>
      <p:sp>
        <p:nvSpPr>
          <p:cNvPr id="12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oranje -titleslide - img right - kenniscentrum">
    <p:bg>
      <p:bgPr>
        <a:solidFill>
          <a:srgbClr val="EE7F00"/>
        </a:solidFill>
        <a:effectLst/>
      </p:bgPr>
    </p:bg>
    <p:spTree>
      <p:nvGrpSpPr>
        <p:cNvPr id="1" name=""/>
        <p:cNvGrpSpPr/>
        <p:nvPr/>
      </p:nvGrpSpPr>
      <p:grpSpPr>
        <a:xfrm>
          <a:off x="0" y="0"/>
          <a:ext cx="0" cy="0"/>
          <a:chOff x="0" y="0"/>
          <a:chExt cx="0" cy="0"/>
        </a:xfrm>
      </p:grpSpPr>
      <p:sp>
        <p:nvSpPr>
          <p:cNvPr id="12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3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3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13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3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34"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35"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3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aars -titleslide - img right - kenniscentrum">
    <p:bg>
      <p:bgPr>
        <a:solidFill>
          <a:srgbClr val="9E6697"/>
        </a:solidFill>
        <a:effectLst/>
      </p:bgPr>
    </p:bg>
    <p:spTree>
      <p:nvGrpSpPr>
        <p:cNvPr id="1" name=""/>
        <p:cNvGrpSpPr/>
        <p:nvPr/>
      </p:nvGrpSpPr>
      <p:grpSpPr>
        <a:xfrm>
          <a:off x="0" y="0"/>
          <a:ext cx="0" cy="0"/>
          <a:chOff x="0" y="0"/>
          <a:chExt cx="0" cy="0"/>
        </a:xfrm>
      </p:grpSpPr>
      <p:sp>
        <p:nvSpPr>
          <p:cNvPr id="14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44"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45"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46"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47"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48"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49"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5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uw -titleslide - img right - kenniscentrum">
    <p:bg>
      <p:bgPr>
        <a:solidFill>
          <a:srgbClr val="578494"/>
        </a:solidFill>
        <a:effectLst/>
      </p:bgPr>
    </p:bg>
    <p:spTree>
      <p:nvGrpSpPr>
        <p:cNvPr id="1" name=""/>
        <p:cNvGrpSpPr/>
        <p:nvPr/>
      </p:nvGrpSpPr>
      <p:grpSpPr>
        <a:xfrm>
          <a:off x="0" y="0"/>
          <a:ext cx="0" cy="0"/>
          <a:chOff x="0" y="0"/>
          <a:chExt cx="0" cy="0"/>
        </a:xfrm>
      </p:grpSpPr>
      <p:sp>
        <p:nvSpPr>
          <p:cNvPr id="15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58"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59"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60"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61"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62"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63"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roen -titleslide - img right - kenniscentrum">
    <p:bg>
      <p:bgPr>
        <a:solidFill>
          <a:schemeClr val="accent6"/>
        </a:solidFill>
        <a:effectLst/>
      </p:bgPr>
    </p:bg>
    <p:spTree>
      <p:nvGrpSpPr>
        <p:cNvPr id="1" name=""/>
        <p:cNvGrpSpPr/>
        <p:nvPr/>
      </p:nvGrpSpPr>
      <p:grpSpPr>
        <a:xfrm>
          <a:off x="0" y="0"/>
          <a:ext cx="0" cy="0"/>
          <a:chOff x="0" y="0"/>
          <a:chExt cx="0" cy="0"/>
        </a:xfrm>
      </p:grpSpPr>
      <p:sp>
        <p:nvSpPr>
          <p:cNvPr id="17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72"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73"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74"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75"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76"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77"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7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eel -titleslide - img right - kenniscentrum">
    <p:bg>
      <p:bgPr>
        <a:solidFill>
          <a:schemeClr val="accent1"/>
        </a:solidFill>
        <a:effectLst/>
      </p:bgPr>
    </p:bg>
    <p:spTree>
      <p:nvGrpSpPr>
        <p:cNvPr id="1" name=""/>
        <p:cNvGrpSpPr/>
        <p:nvPr/>
      </p:nvGrpSpPr>
      <p:grpSpPr>
        <a:xfrm>
          <a:off x="0" y="0"/>
          <a:ext cx="0" cy="0"/>
          <a:chOff x="0" y="0"/>
          <a:chExt cx="0" cy="0"/>
        </a:xfrm>
      </p:grpSpPr>
      <p:sp>
        <p:nvSpPr>
          <p:cNvPr id="18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86"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87"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88"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89"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90"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91"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9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roze -titleslide - img right - kenniscentrum">
    <p:bg>
      <p:bgPr>
        <a:solidFill>
          <a:schemeClr val="accent5"/>
        </a:solidFill>
        <a:effectLst/>
      </p:bgPr>
    </p:bg>
    <p:spTree>
      <p:nvGrpSpPr>
        <p:cNvPr id="1" name=""/>
        <p:cNvGrpSpPr/>
        <p:nvPr/>
      </p:nvGrpSpPr>
      <p:grpSpPr>
        <a:xfrm>
          <a:off x="0" y="0"/>
          <a:ext cx="0" cy="0"/>
          <a:chOff x="0" y="0"/>
          <a:chExt cx="0" cy="0"/>
        </a:xfrm>
      </p:grpSpPr>
      <p:sp>
        <p:nvSpPr>
          <p:cNvPr id="19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0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0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0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0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04" name="Tijdelijke aanduiding voor tekst 5"/>
          <p:cNvSpPr>
            <a:spLocks noGrp="1"/>
          </p:cNvSpPr>
          <p:nvPr>
            <p:ph type="body" sz="quarter" idx="22" hasCustomPrompt="1"/>
          </p:nvPr>
        </p:nvSpPr>
        <p:spPr>
          <a:xfrm>
            <a:off x="8910131" y="1007862"/>
            <a:ext cx="10538" cy="432001"/>
          </a:xfrm>
          <a:prstGeom prst="rect">
            <a:avLst/>
          </a:prstGeom>
          <a:solidFill>
            <a:srgbClr val="000000"/>
          </a:solidFill>
        </p:spPr>
        <p:txBody>
          <a:bodyPr>
            <a:normAutofit/>
          </a:bodyPr>
          <a:lstStyle>
            <a:lvl1pPr>
              <a:defRPr sz="800"/>
            </a:lvl1pPr>
          </a:lstStyle>
          <a:p>
            <a:r>
              <a:t> </a:t>
            </a:r>
          </a:p>
        </p:txBody>
      </p:sp>
      <p:sp>
        <p:nvSpPr>
          <p:cNvPr id="205" name="Tijdelijke aanduiding voor tekst 3"/>
          <p:cNvSpPr>
            <a:spLocks noGrp="1"/>
          </p:cNvSpPr>
          <p:nvPr>
            <p:ph type="body" sz="quarter" idx="23"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06" name="Tijdelijke aanduiding voor tekst 3"/>
          <p:cNvSpPr>
            <a:spLocks noGrp="1"/>
          </p:cNvSpPr>
          <p:nvPr>
            <p:ph type="body" sz="quarter" idx="24"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0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ogoslide - background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21" name="Tijdelijke aanduiding voor tekst 26"/>
          <p:cNvSpPr>
            <a:spLocks noGrp="1"/>
          </p:cNvSpPr>
          <p:nvPr>
            <p:ph type="body" sz="quarter" idx="21" hasCustomPrompt="1"/>
          </p:nvPr>
        </p:nvSpPr>
        <p:spPr>
          <a:xfrm>
            <a:off x="9383890" y="5210495"/>
            <a:ext cx="3373762" cy="887275"/>
          </a:xfrm>
          <a:prstGeom prst="rect">
            <a:avLst/>
          </a:prstGeom>
          <a:solidFill>
            <a:srgbClr val="FFFFFF"/>
          </a:solidFill>
        </p:spPr>
        <p:txBody>
          <a:bodyPr>
            <a:normAutofit/>
          </a:bodyPr>
          <a:lstStyle/>
          <a:p>
            <a:r>
              <a:t> </a:t>
            </a:r>
          </a:p>
        </p:txBody>
      </p:sp>
      <p:pic>
        <p:nvPicPr>
          <p:cNvPr id="22" name="Afbeelding 31" descr="Afbeelding 31"/>
          <p:cNvPicPr>
            <a:picLocks noChangeAspect="1"/>
          </p:cNvPicPr>
          <p:nvPr/>
        </p:nvPicPr>
        <p:blipFill>
          <a:blip r:embed="rId3"/>
          <a:stretch>
            <a:fillRect/>
          </a:stretch>
        </p:blipFill>
        <p:spPr>
          <a:xfrm>
            <a:off x="0" y="396"/>
            <a:ext cx="20104099" cy="11308558"/>
          </a:xfrm>
          <a:prstGeom prst="rect">
            <a:avLst/>
          </a:prstGeom>
          <a:ln w="12700">
            <a:miter lim="400000"/>
          </a:ln>
        </p:spPr>
      </p:pic>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eige -titleslide - img right - kenniscentrum">
    <p:bg>
      <p:bgPr>
        <a:solidFill>
          <a:schemeClr val="accent4"/>
        </a:solidFill>
        <a:effectLst/>
      </p:bgPr>
    </p:bg>
    <p:spTree>
      <p:nvGrpSpPr>
        <p:cNvPr id="1" name=""/>
        <p:cNvGrpSpPr/>
        <p:nvPr/>
      </p:nvGrpSpPr>
      <p:grpSpPr>
        <a:xfrm>
          <a:off x="0" y="0"/>
          <a:ext cx="0" cy="0"/>
          <a:chOff x="0" y="0"/>
          <a:chExt cx="0" cy="0"/>
        </a:xfrm>
      </p:grpSpPr>
      <p:sp>
        <p:nvSpPr>
          <p:cNvPr id="21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15"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16"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17"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18"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19"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20"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2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chtblauw -titleslide - img right - kenniscentrum">
    <p:bg>
      <p:bgPr>
        <a:solidFill>
          <a:schemeClr val="accent3"/>
        </a:solidFill>
        <a:effectLst/>
      </p:bgPr>
    </p:bg>
    <p:spTree>
      <p:nvGrpSpPr>
        <p:cNvPr id="1" name=""/>
        <p:cNvGrpSpPr/>
        <p:nvPr/>
      </p:nvGrpSpPr>
      <p:grpSpPr>
        <a:xfrm>
          <a:off x="0" y="0"/>
          <a:ext cx="0" cy="0"/>
          <a:chOff x="0" y="0"/>
          <a:chExt cx="0" cy="0"/>
        </a:xfrm>
      </p:grpSpPr>
      <p:sp>
        <p:nvSpPr>
          <p:cNvPr id="22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29"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30"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31"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32"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33"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34"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chtgroen -titleslide - img right - kenniscentrum">
    <p:bg>
      <p:bgPr>
        <a:solidFill>
          <a:schemeClr val="accent2"/>
        </a:solidFill>
        <a:effectLst/>
      </p:bgPr>
    </p:bg>
    <p:spTree>
      <p:nvGrpSpPr>
        <p:cNvPr id="1" name=""/>
        <p:cNvGrpSpPr/>
        <p:nvPr/>
      </p:nvGrpSpPr>
      <p:grpSpPr>
        <a:xfrm>
          <a:off x="0" y="0"/>
          <a:ext cx="0" cy="0"/>
          <a:chOff x="0" y="0"/>
          <a:chExt cx="0" cy="0"/>
        </a:xfrm>
      </p:grpSpPr>
      <p:sp>
        <p:nvSpPr>
          <p:cNvPr id="24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43"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44"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45"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46"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47"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48"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oranje - quoteslide - img right">
    <p:bg>
      <p:bgPr>
        <a:solidFill>
          <a:srgbClr val="EE7F00"/>
        </a:solidFill>
        <a:effectLst/>
      </p:bgPr>
    </p:bg>
    <p:spTree>
      <p:nvGrpSpPr>
        <p:cNvPr id="1" name=""/>
        <p:cNvGrpSpPr/>
        <p:nvPr/>
      </p:nvGrpSpPr>
      <p:grpSpPr>
        <a:xfrm>
          <a:off x="0" y="0"/>
          <a:ext cx="0" cy="0"/>
          <a:chOff x="0" y="0"/>
          <a:chExt cx="0" cy="0"/>
        </a:xfrm>
      </p:grpSpPr>
      <p:sp>
        <p:nvSpPr>
          <p:cNvPr id="25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5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5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2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ars - quoteslide - img right">
    <p:bg>
      <p:bgPr>
        <a:solidFill>
          <a:srgbClr val="9E6697"/>
        </a:solidFill>
        <a:effectLst/>
      </p:bgPr>
    </p:bg>
    <p:spTree>
      <p:nvGrpSpPr>
        <p:cNvPr id="1" name=""/>
        <p:cNvGrpSpPr/>
        <p:nvPr/>
      </p:nvGrpSpPr>
      <p:grpSpPr>
        <a:xfrm>
          <a:off x="0" y="0"/>
          <a:ext cx="0" cy="0"/>
          <a:chOff x="0" y="0"/>
          <a:chExt cx="0" cy="0"/>
        </a:xfrm>
      </p:grpSpPr>
      <p:sp>
        <p:nvSpPr>
          <p:cNvPr id="26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6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6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6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uw  - quoteslide - img right">
    <p:bg>
      <p:bgPr>
        <a:solidFill>
          <a:srgbClr val="578494"/>
        </a:solidFill>
        <a:effectLst/>
      </p:bgPr>
    </p:bg>
    <p:spTree>
      <p:nvGrpSpPr>
        <p:cNvPr id="1" name=""/>
        <p:cNvGrpSpPr/>
        <p:nvPr/>
      </p:nvGrpSpPr>
      <p:grpSpPr>
        <a:xfrm>
          <a:off x="0" y="0"/>
          <a:ext cx="0" cy="0"/>
          <a:chOff x="0" y="0"/>
          <a:chExt cx="0" cy="0"/>
        </a:xfrm>
      </p:grpSpPr>
      <p:sp>
        <p:nvSpPr>
          <p:cNvPr id="27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7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7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7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groen - quoteslide - img right">
    <p:bg>
      <p:bgPr>
        <a:solidFill>
          <a:schemeClr val="accent6"/>
        </a:solidFill>
        <a:effectLst/>
      </p:bgPr>
    </p:bg>
    <p:spTree>
      <p:nvGrpSpPr>
        <p:cNvPr id="1" name=""/>
        <p:cNvGrpSpPr/>
        <p:nvPr/>
      </p:nvGrpSpPr>
      <p:grpSpPr>
        <a:xfrm>
          <a:off x="0" y="0"/>
          <a:ext cx="0" cy="0"/>
          <a:chOff x="0" y="0"/>
          <a:chExt cx="0" cy="0"/>
        </a:xfrm>
      </p:grpSpPr>
      <p:sp>
        <p:nvSpPr>
          <p:cNvPr id="28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8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8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8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geel - quoteslide - img right">
    <p:bg>
      <p:bgPr>
        <a:solidFill>
          <a:schemeClr val="accent1"/>
        </a:solidFill>
        <a:effectLst/>
      </p:bgPr>
    </p:bg>
    <p:spTree>
      <p:nvGrpSpPr>
        <p:cNvPr id="1" name=""/>
        <p:cNvGrpSpPr/>
        <p:nvPr/>
      </p:nvGrpSpPr>
      <p:grpSpPr>
        <a:xfrm>
          <a:off x="0" y="0"/>
          <a:ext cx="0" cy="0"/>
          <a:chOff x="0" y="0"/>
          <a:chExt cx="0" cy="0"/>
        </a:xfrm>
      </p:grpSpPr>
      <p:sp>
        <p:nvSpPr>
          <p:cNvPr id="29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9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9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9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oze - quoteslide - img right">
    <p:bg>
      <p:bgPr>
        <a:solidFill>
          <a:schemeClr val="accent5"/>
        </a:solidFill>
        <a:effectLst/>
      </p:bgPr>
    </p:bg>
    <p:spTree>
      <p:nvGrpSpPr>
        <p:cNvPr id="1" name=""/>
        <p:cNvGrpSpPr/>
        <p:nvPr/>
      </p:nvGrpSpPr>
      <p:grpSpPr>
        <a:xfrm>
          <a:off x="0" y="0"/>
          <a:ext cx="0" cy="0"/>
          <a:chOff x="0" y="0"/>
          <a:chExt cx="0" cy="0"/>
        </a:xfrm>
      </p:grpSpPr>
      <p:sp>
        <p:nvSpPr>
          <p:cNvPr id="30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0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0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0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eige - quoteslide - img right">
    <p:bg>
      <p:bgPr>
        <a:solidFill>
          <a:schemeClr val="accent4"/>
        </a:solidFill>
        <a:effectLst/>
      </p:bgPr>
    </p:bg>
    <p:spTree>
      <p:nvGrpSpPr>
        <p:cNvPr id="1" name=""/>
        <p:cNvGrpSpPr/>
        <p:nvPr/>
      </p:nvGrpSpPr>
      <p:grpSpPr>
        <a:xfrm>
          <a:off x="0" y="0"/>
          <a:ext cx="0" cy="0"/>
          <a:chOff x="0" y="0"/>
          <a:chExt cx="0" cy="0"/>
        </a:xfrm>
      </p:grpSpPr>
      <p:sp>
        <p:nvSpPr>
          <p:cNvPr id="31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1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1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1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quoteslide - full - orangj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31" name="Dianummer"/>
          <p:cNvSpPr txBox="1">
            <a:spLocks noGrp="1"/>
          </p:cNvSpPr>
          <p:nvPr>
            <p:ph type="sldNum" sz="quarter" idx="2"/>
          </p:nvPr>
        </p:nvSpPr>
        <p:spPr>
          <a:xfrm>
            <a:off x="18888426" y="10531475"/>
            <a:ext cx="210469" cy="197384"/>
          </a:xfrm>
          <a:prstGeom prst="rect">
            <a:avLst/>
          </a:prstGeom>
        </p:spPr>
        <p:txBody>
          <a:bodyPr/>
          <a:lstStyle/>
          <a:p>
            <a:fld id="{86CB4B4D-7CA3-9044-876B-883B54F8677D}" type="slidenum">
              <a:t>‹nr.›</a:t>
            </a:fld>
            <a:endParaRPr/>
          </a:p>
        </p:txBody>
      </p:sp>
      <p:sp>
        <p:nvSpPr>
          <p:cNvPr id="3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ichtblauw - quoteslide - img right">
    <p:bg>
      <p:bgPr>
        <a:solidFill>
          <a:schemeClr val="accent3"/>
        </a:solidFill>
        <a:effectLst/>
      </p:bgPr>
    </p:bg>
    <p:spTree>
      <p:nvGrpSpPr>
        <p:cNvPr id="1" name=""/>
        <p:cNvGrpSpPr/>
        <p:nvPr/>
      </p:nvGrpSpPr>
      <p:grpSpPr>
        <a:xfrm>
          <a:off x="0" y="0"/>
          <a:ext cx="0" cy="0"/>
          <a:chOff x="0" y="0"/>
          <a:chExt cx="0" cy="0"/>
        </a:xfrm>
      </p:grpSpPr>
      <p:sp>
        <p:nvSpPr>
          <p:cNvPr id="32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2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2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2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chtgroen - quoteslide - img right">
    <p:bg>
      <p:bgPr>
        <a:solidFill>
          <a:schemeClr val="accent2"/>
        </a:solidFill>
        <a:effectLst/>
      </p:bgPr>
    </p:bg>
    <p:spTree>
      <p:nvGrpSpPr>
        <p:cNvPr id="1" name=""/>
        <p:cNvGrpSpPr/>
        <p:nvPr/>
      </p:nvGrpSpPr>
      <p:grpSpPr>
        <a:xfrm>
          <a:off x="0" y="0"/>
          <a:ext cx="0" cy="0"/>
          <a:chOff x="0" y="0"/>
          <a:chExt cx="0" cy="0"/>
        </a:xfrm>
      </p:grpSpPr>
      <p:sp>
        <p:nvSpPr>
          <p:cNvPr id="33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3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3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3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oranje- quoteslide - img left">
    <p:bg>
      <p:bgPr>
        <a:solidFill>
          <a:srgbClr val="EE7F00"/>
        </a:solidFill>
        <a:effectLst/>
      </p:bgPr>
    </p:bg>
    <p:spTree>
      <p:nvGrpSpPr>
        <p:cNvPr id="1" name=""/>
        <p:cNvGrpSpPr/>
        <p:nvPr/>
      </p:nvGrpSpPr>
      <p:grpSpPr>
        <a:xfrm>
          <a:off x="0" y="0"/>
          <a:ext cx="0" cy="0"/>
          <a:chOff x="0" y="0"/>
          <a:chExt cx="0" cy="0"/>
        </a:xfrm>
      </p:grpSpPr>
      <p:sp>
        <p:nvSpPr>
          <p:cNvPr id="346"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47"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4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paars - quoteslide - img left">
    <p:bg>
      <p:bgPr>
        <a:solidFill>
          <a:srgbClr val="9E6697"/>
        </a:solidFill>
        <a:effectLst/>
      </p:bgPr>
    </p:bg>
    <p:spTree>
      <p:nvGrpSpPr>
        <p:cNvPr id="1" name=""/>
        <p:cNvGrpSpPr/>
        <p:nvPr/>
      </p:nvGrpSpPr>
      <p:grpSpPr>
        <a:xfrm>
          <a:off x="0" y="0"/>
          <a:ext cx="0" cy="0"/>
          <a:chOff x="0" y="0"/>
          <a:chExt cx="0" cy="0"/>
        </a:xfrm>
      </p:grpSpPr>
      <p:sp>
        <p:nvSpPr>
          <p:cNvPr id="355"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56"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5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lauw - quoteslide - img left">
    <p:bg>
      <p:bgPr>
        <a:solidFill>
          <a:srgbClr val="578494"/>
        </a:solidFill>
        <a:effectLst/>
      </p:bgPr>
    </p:bg>
    <p:spTree>
      <p:nvGrpSpPr>
        <p:cNvPr id="1" name=""/>
        <p:cNvGrpSpPr/>
        <p:nvPr/>
      </p:nvGrpSpPr>
      <p:grpSpPr>
        <a:xfrm>
          <a:off x="0" y="0"/>
          <a:ext cx="0" cy="0"/>
          <a:chOff x="0" y="0"/>
          <a:chExt cx="0" cy="0"/>
        </a:xfrm>
      </p:grpSpPr>
      <p:sp>
        <p:nvSpPr>
          <p:cNvPr id="364"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65"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6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groen - quoteslide - img left">
    <p:bg>
      <p:bgPr>
        <a:solidFill>
          <a:schemeClr val="accent6"/>
        </a:solidFill>
        <a:effectLst/>
      </p:bgPr>
    </p:bg>
    <p:spTree>
      <p:nvGrpSpPr>
        <p:cNvPr id="1" name=""/>
        <p:cNvGrpSpPr/>
        <p:nvPr/>
      </p:nvGrpSpPr>
      <p:grpSpPr>
        <a:xfrm>
          <a:off x="0" y="0"/>
          <a:ext cx="0" cy="0"/>
          <a:chOff x="0" y="0"/>
          <a:chExt cx="0" cy="0"/>
        </a:xfrm>
      </p:grpSpPr>
      <p:sp>
        <p:nvSpPr>
          <p:cNvPr id="373"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74"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7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geel - quoteslide - img left">
    <p:bg>
      <p:bgPr>
        <a:solidFill>
          <a:schemeClr val="accent1"/>
        </a:solidFill>
        <a:effectLst/>
      </p:bgPr>
    </p:bg>
    <p:spTree>
      <p:nvGrpSpPr>
        <p:cNvPr id="1" name=""/>
        <p:cNvGrpSpPr/>
        <p:nvPr/>
      </p:nvGrpSpPr>
      <p:grpSpPr>
        <a:xfrm>
          <a:off x="0" y="0"/>
          <a:ext cx="0" cy="0"/>
          <a:chOff x="0" y="0"/>
          <a:chExt cx="0" cy="0"/>
        </a:xfrm>
      </p:grpSpPr>
      <p:sp>
        <p:nvSpPr>
          <p:cNvPr id="382"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83"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8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oze - quoteslide - img left">
    <p:bg>
      <p:bgPr>
        <a:solidFill>
          <a:schemeClr val="accent5"/>
        </a:solidFill>
        <a:effectLst/>
      </p:bgPr>
    </p:bg>
    <p:spTree>
      <p:nvGrpSpPr>
        <p:cNvPr id="1" name=""/>
        <p:cNvGrpSpPr/>
        <p:nvPr/>
      </p:nvGrpSpPr>
      <p:grpSpPr>
        <a:xfrm>
          <a:off x="0" y="0"/>
          <a:ext cx="0" cy="0"/>
          <a:chOff x="0" y="0"/>
          <a:chExt cx="0" cy="0"/>
        </a:xfrm>
      </p:grpSpPr>
      <p:sp>
        <p:nvSpPr>
          <p:cNvPr id="391"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92"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9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beige - quoteslide - img left">
    <p:bg>
      <p:bgPr>
        <a:solidFill>
          <a:schemeClr val="accent4"/>
        </a:solidFill>
        <a:effectLst/>
      </p:bgPr>
    </p:bg>
    <p:spTree>
      <p:nvGrpSpPr>
        <p:cNvPr id="1" name=""/>
        <p:cNvGrpSpPr/>
        <p:nvPr/>
      </p:nvGrpSpPr>
      <p:grpSpPr>
        <a:xfrm>
          <a:off x="0" y="0"/>
          <a:ext cx="0" cy="0"/>
          <a:chOff x="0" y="0"/>
          <a:chExt cx="0" cy="0"/>
        </a:xfrm>
      </p:grpSpPr>
      <p:sp>
        <p:nvSpPr>
          <p:cNvPr id="400"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01"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lichtblauw - quoteslide - img left">
    <p:bg>
      <p:bgPr>
        <a:solidFill>
          <a:schemeClr val="accent3"/>
        </a:solidFill>
        <a:effectLst/>
      </p:bgPr>
    </p:bg>
    <p:spTree>
      <p:nvGrpSpPr>
        <p:cNvPr id="1" name=""/>
        <p:cNvGrpSpPr/>
        <p:nvPr/>
      </p:nvGrpSpPr>
      <p:grpSpPr>
        <a:xfrm>
          <a:off x="0" y="0"/>
          <a:ext cx="0" cy="0"/>
          <a:chOff x="0" y="0"/>
          <a:chExt cx="0" cy="0"/>
        </a:xfrm>
      </p:grpSpPr>
      <p:sp>
        <p:nvSpPr>
          <p:cNvPr id="409"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0"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1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oteslide - full - paars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
        <p:nvSpPr>
          <p:cNvPr id="4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lichtgroen - quoteslide - img left">
    <p:bg>
      <p:bgPr>
        <a:solidFill>
          <a:schemeClr val="accent2"/>
        </a:solidFill>
        <a:effectLst/>
      </p:bgPr>
    </p:bg>
    <p:spTree>
      <p:nvGrpSpPr>
        <p:cNvPr id="1" name=""/>
        <p:cNvGrpSpPr/>
        <p:nvPr/>
      </p:nvGrpSpPr>
      <p:grpSpPr>
        <a:xfrm>
          <a:off x="0" y="0"/>
          <a:ext cx="0" cy="0"/>
          <a:chOff x="0" y="0"/>
          <a:chExt cx="0" cy="0"/>
        </a:xfrm>
      </p:grpSpPr>
      <p:sp>
        <p:nvSpPr>
          <p:cNvPr id="418"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9"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2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p:bg>
      <p:bgPr>
        <a:solidFill>
          <a:srgbClr val="EE7F00"/>
        </a:solidFill>
        <a:effectLst/>
      </p:bgPr>
    </p:bg>
    <p:spTree>
      <p:nvGrpSpPr>
        <p:cNvPr id="1" name=""/>
        <p:cNvGrpSpPr/>
        <p:nvPr/>
      </p:nvGrpSpPr>
      <p:grpSpPr>
        <a:xfrm>
          <a:off x="0" y="0"/>
          <a:ext cx="0" cy="0"/>
          <a:chOff x="0" y="0"/>
          <a:chExt cx="0" cy="0"/>
        </a:xfrm>
      </p:grpSpPr>
      <p:sp>
        <p:nvSpPr>
          <p:cNvPr id="42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2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42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30"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3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3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3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3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0">
    <p:bg>
      <p:bgPr>
        <a:solidFill>
          <a:srgbClr val="EE7F00"/>
        </a:solidFill>
        <a:effectLst/>
      </p:bgPr>
    </p:bg>
    <p:spTree>
      <p:nvGrpSpPr>
        <p:cNvPr id="1" name=""/>
        <p:cNvGrpSpPr/>
        <p:nvPr/>
      </p:nvGrpSpPr>
      <p:grpSpPr>
        <a:xfrm>
          <a:off x="0" y="0"/>
          <a:ext cx="0" cy="0"/>
          <a:chOff x="0" y="0"/>
          <a:chExt cx="0" cy="0"/>
        </a:xfrm>
      </p:grpSpPr>
      <p:sp>
        <p:nvSpPr>
          <p:cNvPr id="44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42"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4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4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4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4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aars - titleslide - small img right">
    <p:bg>
      <p:bgPr>
        <a:solidFill>
          <a:srgbClr val="9E6697"/>
        </a:solidFill>
        <a:effectLst/>
      </p:bgPr>
    </p:bg>
    <p:spTree>
      <p:nvGrpSpPr>
        <p:cNvPr id="1" name=""/>
        <p:cNvGrpSpPr/>
        <p:nvPr/>
      </p:nvGrpSpPr>
      <p:grpSpPr>
        <a:xfrm>
          <a:off x="0" y="0"/>
          <a:ext cx="0" cy="0"/>
          <a:chOff x="0" y="0"/>
          <a:chExt cx="0" cy="0"/>
        </a:xfrm>
      </p:grpSpPr>
      <p:sp>
        <p:nvSpPr>
          <p:cNvPr id="45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5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5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5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5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5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5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6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uw - titleslide - small img right">
    <p:bg>
      <p:bgPr>
        <a:solidFill>
          <a:srgbClr val="578494"/>
        </a:solidFill>
        <a:effectLst/>
      </p:bgPr>
    </p:bg>
    <p:spTree>
      <p:nvGrpSpPr>
        <p:cNvPr id="1" name=""/>
        <p:cNvGrpSpPr/>
        <p:nvPr/>
      </p:nvGrpSpPr>
      <p:grpSpPr>
        <a:xfrm>
          <a:off x="0" y="0"/>
          <a:ext cx="0" cy="0"/>
          <a:chOff x="0" y="0"/>
          <a:chExt cx="0" cy="0"/>
        </a:xfrm>
      </p:grpSpPr>
      <p:sp>
        <p:nvSpPr>
          <p:cNvPr id="46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6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6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7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7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7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7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7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groen - titleslide - small img right">
    <p:bg>
      <p:bgPr>
        <a:solidFill>
          <a:schemeClr val="accent6"/>
        </a:solidFill>
        <a:effectLst/>
      </p:bgPr>
    </p:bg>
    <p:spTree>
      <p:nvGrpSpPr>
        <p:cNvPr id="1" name=""/>
        <p:cNvGrpSpPr/>
        <p:nvPr/>
      </p:nvGrpSpPr>
      <p:grpSpPr>
        <a:xfrm>
          <a:off x="0" y="0"/>
          <a:ext cx="0" cy="0"/>
          <a:chOff x="0" y="0"/>
          <a:chExt cx="0" cy="0"/>
        </a:xfrm>
      </p:grpSpPr>
      <p:sp>
        <p:nvSpPr>
          <p:cNvPr id="48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8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8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8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8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8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8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8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geel - titleslide - small img right">
    <p:bg>
      <p:bgPr>
        <a:solidFill>
          <a:schemeClr val="accent1"/>
        </a:solidFill>
        <a:effectLst/>
      </p:bgPr>
    </p:bg>
    <p:spTree>
      <p:nvGrpSpPr>
        <p:cNvPr id="1" name=""/>
        <p:cNvGrpSpPr/>
        <p:nvPr/>
      </p:nvGrpSpPr>
      <p:grpSpPr>
        <a:xfrm>
          <a:off x="0" y="0"/>
          <a:ext cx="0" cy="0"/>
          <a:chOff x="0" y="0"/>
          <a:chExt cx="0" cy="0"/>
        </a:xfrm>
      </p:grpSpPr>
      <p:sp>
        <p:nvSpPr>
          <p:cNvPr id="495"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96"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97"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98"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99"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00"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01"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roze- titleslide - small img right">
    <p:bg>
      <p:bgPr>
        <a:solidFill>
          <a:schemeClr val="accent5"/>
        </a:solidFill>
        <a:effectLst/>
      </p:bgPr>
    </p:bg>
    <p:spTree>
      <p:nvGrpSpPr>
        <p:cNvPr id="1" name=""/>
        <p:cNvGrpSpPr/>
        <p:nvPr/>
      </p:nvGrpSpPr>
      <p:grpSpPr>
        <a:xfrm>
          <a:off x="0" y="0"/>
          <a:ext cx="0" cy="0"/>
          <a:chOff x="0" y="0"/>
          <a:chExt cx="0" cy="0"/>
        </a:xfrm>
      </p:grpSpPr>
      <p:sp>
        <p:nvSpPr>
          <p:cNvPr id="509"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10"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11"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12"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1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1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1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1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beige - titleslide - small img right">
    <p:bg>
      <p:bgPr>
        <a:solidFill>
          <a:schemeClr val="accent4"/>
        </a:solidFill>
        <a:effectLst/>
      </p:bgPr>
    </p:bg>
    <p:spTree>
      <p:nvGrpSpPr>
        <p:cNvPr id="1" name=""/>
        <p:cNvGrpSpPr/>
        <p:nvPr/>
      </p:nvGrpSpPr>
      <p:grpSpPr>
        <a:xfrm>
          <a:off x="0" y="0"/>
          <a:ext cx="0" cy="0"/>
          <a:chOff x="0" y="0"/>
          <a:chExt cx="0" cy="0"/>
        </a:xfrm>
      </p:grpSpPr>
      <p:sp>
        <p:nvSpPr>
          <p:cNvPr id="52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2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2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2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2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2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2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3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ichtblauw - titleslide - small img right">
    <p:bg>
      <p:bgPr>
        <a:solidFill>
          <a:schemeClr val="accent3"/>
        </a:solidFill>
        <a:effectLst/>
      </p:bgPr>
    </p:bg>
    <p:spTree>
      <p:nvGrpSpPr>
        <p:cNvPr id="1" name=""/>
        <p:cNvGrpSpPr/>
        <p:nvPr/>
      </p:nvGrpSpPr>
      <p:grpSpPr>
        <a:xfrm>
          <a:off x="0" y="0"/>
          <a:ext cx="0" cy="0"/>
          <a:chOff x="0" y="0"/>
          <a:chExt cx="0" cy="0"/>
        </a:xfrm>
      </p:grpSpPr>
      <p:sp>
        <p:nvSpPr>
          <p:cNvPr id="53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3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3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4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4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4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4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4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oteslide - full - 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lichtgroen - titleslide - small img right">
    <p:bg>
      <p:bgPr>
        <a:solidFill>
          <a:schemeClr val="accent2"/>
        </a:solidFill>
        <a:effectLst/>
      </p:bgPr>
    </p:bg>
    <p:spTree>
      <p:nvGrpSpPr>
        <p:cNvPr id="1" name=""/>
        <p:cNvGrpSpPr/>
        <p:nvPr/>
      </p:nvGrpSpPr>
      <p:grpSpPr>
        <a:xfrm>
          <a:off x="0" y="0"/>
          <a:ext cx="0" cy="0"/>
          <a:chOff x="0" y="0"/>
          <a:chExt cx="0" cy="0"/>
        </a:xfrm>
      </p:grpSpPr>
      <p:sp>
        <p:nvSpPr>
          <p:cNvPr id="55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5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5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5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5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5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5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oranje - tekstslide">
    <p:bg>
      <p:bgPr>
        <a:solidFill>
          <a:srgbClr val="EE7F00"/>
        </a:solidFill>
        <a:effectLst/>
      </p:bgPr>
    </p:bg>
    <p:spTree>
      <p:nvGrpSpPr>
        <p:cNvPr id="1" name=""/>
        <p:cNvGrpSpPr/>
        <p:nvPr/>
      </p:nvGrpSpPr>
      <p:grpSpPr>
        <a:xfrm>
          <a:off x="0" y="0"/>
          <a:ext cx="0" cy="0"/>
          <a:chOff x="0" y="0"/>
          <a:chExt cx="0" cy="0"/>
        </a:xfrm>
      </p:grpSpPr>
      <p:sp>
        <p:nvSpPr>
          <p:cNvPr id="56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6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56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paars - tekstslide">
    <p:bg>
      <p:bgPr>
        <a:solidFill>
          <a:srgbClr val="9E6697"/>
        </a:solidFill>
        <a:effectLst/>
      </p:bgPr>
    </p:bg>
    <p:spTree>
      <p:nvGrpSpPr>
        <p:cNvPr id="1" name=""/>
        <p:cNvGrpSpPr/>
        <p:nvPr/>
      </p:nvGrpSpPr>
      <p:grpSpPr>
        <a:xfrm>
          <a:off x="0" y="0"/>
          <a:ext cx="0" cy="0"/>
          <a:chOff x="0" y="0"/>
          <a:chExt cx="0" cy="0"/>
        </a:xfrm>
      </p:grpSpPr>
      <p:sp>
        <p:nvSpPr>
          <p:cNvPr id="57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7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blauw - tekstslide">
    <p:bg>
      <p:bgPr>
        <a:solidFill>
          <a:srgbClr val="578494"/>
        </a:solidFill>
        <a:effectLst/>
      </p:bgPr>
    </p:bg>
    <p:spTree>
      <p:nvGrpSpPr>
        <p:cNvPr id="1" name=""/>
        <p:cNvGrpSpPr/>
        <p:nvPr/>
      </p:nvGrpSpPr>
      <p:grpSpPr>
        <a:xfrm>
          <a:off x="0" y="0"/>
          <a:ext cx="0" cy="0"/>
          <a:chOff x="0" y="0"/>
          <a:chExt cx="0" cy="0"/>
        </a:xfrm>
      </p:grpSpPr>
      <p:sp>
        <p:nvSpPr>
          <p:cNvPr id="58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8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8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8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groen - tekstslide">
    <p:bg>
      <p:bgPr>
        <a:solidFill>
          <a:schemeClr val="accent6"/>
        </a:solidFill>
        <a:effectLst/>
      </p:bgPr>
    </p:bg>
    <p:spTree>
      <p:nvGrpSpPr>
        <p:cNvPr id="1" name=""/>
        <p:cNvGrpSpPr/>
        <p:nvPr/>
      </p:nvGrpSpPr>
      <p:grpSpPr>
        <a:xfrm>
          <a:off x="0" y="0"/>
          <a:ext cx="0" cy="0"/>
          <a:chOff x="0" y="0"/>
          <a:chExt cx="0" cy="0"/>
        </a:xfrm>
      </p:grpSpPr>
      <p:sp>
        <p:nvSpPr>
          <p:cNvPr id="59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9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9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geel - tekstslide">
    <p:bg>
      <p:bgPr>
        <a:solidFill>
          <a:schemeClr val="accent1"/>
        </a:solidFill>
        <a:effectLst/>
      </p:bgPr>
    </p:bg>
    <p:spTree>
      <p:nvGrpSpPr>
        <p:cNvPr id="1" name=""/>
        <p:cNvGrpSpPr/>
        <p:nvPr/>
      </p:nvGrpSpPr>
      <p:grpSpPr>
        <a:xfrm>
          <a:off x="0" y="0"/>
          <a:ext cx="0" cy="0"/>
          <a:chOff x="0" y="0"/>
          <a:chExt cx="0" cy="0"/>
        </a:xfrm>
      </p:grpSpPr>
      <p:sp>
        <p:nvSpPr>
          <p:cNvPr id="60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0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0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oze - tekstslide">
    <p:bg>
      <p:bgPr>
        <a:solidFill>
          <a:schemeClr val="accent5"/>
        </a:solidFill>
        <a:effectLst/>
      </p:bgPr>
    </p:bg>
    <p:spTree>
      <p:nvGrpSpPr>
        <p:cNvPr id="1" name=""/>
        <p:cNvGrpSpPr/>
        <p:nvPr/>
      </p:nvGrpSpPr>
      <p:grpSpPr>
        <a:xfrm>
          <a:off x="0" y="0"/>
          <a:ext cx="0" cy="0"/>
          <a:chOff x="0" y="0"/>
          <a:chExt cx="0" cy="0"/>
        </a:xfrm>
      </p:grpSpPr>
      <p:sp>
        <p:nvSpPr>
          <p:cNvPr id="61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1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1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1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eige - tekstslide">
    <p:bg>
      <p:bgPr>
        <a:solidFill>
          <a:schemeClr val="accent4"/>
        </a:solidFill>
        <a:effectLst/>
      </p:bgPr>
    </p:bg>
    <p:spTree>
      <p:nvGrpSpPr>
        <p:cNvPr id="1" name=""/>
        <p:cNvGrpSpPr/>
        <p:nvPr/>
      </p:nvGrpSpPr>
      <p:grpSpPr>
        <a:xfrm>
          <a:off x="0" y="0"/>
          <a:ext cx="0" cy="0"/>
          <a:chOff x="0" y="0"/>
          <a:chExt cx="0" cy="0"/>
        </a:xfrm>
      </p:grpSpPr>
      <p:sp>
        <p:nvSpPr>
          <p:cNvPr id="62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2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2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2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ichtblauw - tekstslide">
    <p:bg>
      <p:bgPr>
        <a:solidFill>
          <a:schemeClr val="accent3"/>
        </a:solidFill>
        <a:effectLst/>
      </p:bgPr>
    </p:bg>
    <p:spTree>
      <p:nvGrpSpPr>
        <p:cNvPr id="1" name=""/>
        <p:cNvGrpSpPr/>
        <p:nvPr/>
      </p:nvGrpSpPr>
      <p:grpSpPr>
        <a:xfrm>
          <a:off x="0" y="0"/>
          <a:ext cx="0" cy="0"/>
          <a:chOff x="0" y="0"/>
          <a:chExt cx="0" cy="0"/>
        </a:xfrm>
      </p:grpSpPr>
      <p:sp>
        <p:nvSpPr>
          <p:cNvPr id="63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3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3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lichtgroen - tekstslide">
    <p:bg>
      <p:bgPr>
        <a:solidFill>
          <a:schemeClr val="accent2"/>
        </a:solidFill>
        <a:effectLst/>
      </p:bgPr>
    </p:bg>
    <p:spTree>
      <p:nvGrpSpPr>
        <p:cNvPr id="1" name=""/>
        <p:cNvGrpSpPr/>
        <p:nvPr/>
      </p:nvGrpSpPr>
      <p:grpSpPr>
        <a:xfrm>
          <a:off x="0" y="0"/>
          <a:ext cx="0" cy="0"/>
          <a:chOff x="0" y="0"/>
          <a:chExt cx="0" cy="0"/>
        </a:xfrm>
      </p:grpSpPr>
      <p:sp>
        <p:nvSpPr>
          <p:cNvPr id="64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4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4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4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uoteslide - full - 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5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ekstslide - grijs">
    <p:bg>
      <p:bgPr>
        <a:solidFill>
          <a:srgbClr val="ECEDED"/>
        </a:solidFill>
        <a:effectLst/>
      </p:bgPr>
    </p:bg>
    <p:spTree>
      <p:nvGrpSpPr>
        <p:cNvPr id="1" name=""/>
        <p:cNvGrpSpPr/>
        <p:nvPr/>
      </p:nvGrpSpPr>
      <p:grpSpPr>
        <a:xfrm>
          <a:off x="0" y="0"/>
          <a:ext cx="0" cy="0"/>
          <a:chOff x="0" y="0"/>
          <a:chExt cx="0" cy="0"/>
        </a:xfrm>
      </p:grpSpPr>
      <p:sp>
        <p:nvSpPr>
          <p:cNvPr id="65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56"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5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5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grafiekslide - grijs">
    <p:bg>
      <p:bgPr>
        <a:solidFill>
          <a:srgbClr val="ECEDED"/>
        </a:solidFill>
        <a:effectLst/>
      </p:bgPr>
    </p:bg>
    <p:spTree>
      <p:nvGrpSpPr>
        <p:cNvPr id="1" name=""/>
        <p:cNvGrpSpPr/>
        <p:nvPr/>
      </p:nvGrpSpPr>
      <p:grpSpPr>
        <a:xfrm>
          <a:off x="0" y="0"/>
          <a:ext cx="0" cy="0"/>
          <a:chOff x="0" y="0"/>
          <a:chExt cx="0" cy="0"/>
        </a:xfrm>
      </p:grpSpPr>
      <p:sp>
        <p:nvSpPr>
          <p:cNvPr id="66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6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abelside - grijs">
    <p:bg>
      <p:bgPr>
        <a:solidFill>
          <a:srgbClr val="ECEDED"/>
        </a:solidFill>
        <a:effectLst/>
      </p:bgPr>
    </p:bg>
    <p:spTree>
      <p:nvGrpSpPr>
        <p:cNvPr id="1" name=""/>
        <p:cNvGrpSpPr/>
        <p:nvPr/>
      </p:nvGrpSpPr>
      <p:grpSpPr>
        <a:xfrm>
          <a:off x="0" y="0"/>
          <a:ext cx="0" cy="0"/>
          <a:chOff x="0" y="0"/>
          <a:chExt cx="0" cy="0"/>
        </a:xfrm>
      </p:grpSpPr>
      <p:sp>
        <p:nvSpPr>
          <p:cNvPr id="67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7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7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oranje - tekstslide + kader rechts">
    <p:bg>
      <p:bgPr>
        <a:solidFill>
          <a:srgbClr val="ECEDED"/>
        </a:solidFill>
        <a:effectLst/>
      </p:bgPr>
    </p:bg>
    <p:spTree>
      <p:nvGrpSpPr>
        <p:cNvPr id="1" name=""/>
        <p:cNvGrpSpPr/>
        <p:nvPr/>
      </p:nvGrpSpPr>
      <p:grpSpPr>
        <a:xfrm>
          <a:off x="0" y="0"/>
          <a:ext cx="0" cy="0"/>
          <a:chOff x="0" y="0"/>
          <a:chExt cx="0" cy="0"/>
        </a:xfrm>
      </p:grpSpPr>
      <p:sp>
        <p:nvSpPr>
          <p:cNvPr id="685" name="Rechthoek 6"/>
          <p:cNvSpPr/>
          <p:nvPr/>
        </p:nvSpPr>
        <p:spPr>
          <a:xfrm>
            <a:off x="13436601" y="0"/>
            <a:ext cx="6667501" cy="11309350"/>
          </a:xfrm>
          <a:prstGeom prst="rect">
            <a:avLst/>
          </a:prstGeom>
          <a:solidFill>
            <a:srgbClr val="EE7F00"/>
          </a:solidFill>
          <a:ln w="12700">
            <a:miter lim="400000"/>
          </a:ln>
        </p:spPr>
        <p:txBody>
          <a:bodyPr lIns="45719" rIns="45719" anchor="ctr"/>
          <a:lstStyle/>
          <a:p>
            <a:pPr algn="ctr">
              <a:defRPr>
                <a:solidFill>
                  <a:srgbClr val="FFFFFF"/>
                </a:solidFill>
              </a:defRPr>
            </a:pPr>
            <a:endParaRPr/>
          </a:p>
        </p:txBody>
      </p:sp>
      <p:sp>
        <p:nvSpPr>
          <p:cNvPr id="68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8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8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69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paars - tekstslide + kader rechts">
    <p:bg>
      <p:bgPr>
        <a:solidFill>
          <a:srgbClr val="ECEDED"/>
        </a:solidFill>
        <a:effectLst/>
      </p:bgPr>
    </p:bg>
    <p:spTree>
      <p:nvGrpSpPr>
        <p:cNvPr id="1" name=""/>
        <p:cNvGrpSpPr/>
        <p:nvPr/>
      </p:nvGrpSpPr>
      <p:grpSpPr>
        <a:xfrm>
          <a:off x="0" y="0"/>
          <a:ext cx="0" cy="0"/>
          <a:chOff x="0" y="0"/>
          <a:chExt cx="0" cy="0"/>
        </a:xfrm>
      </p:grpSpPr>
      <p:sp>
        <p:nvSpPr>
          <p:cNvPr id="697" name="Rechthoek 6"/>
          <p:cNvSpPr/>
          <p:nvPr/>
        </p:nvSpPr>
        <p:spPr>
          <a:xfrm>
            <a:off x="13436601" y="0"/>
            <a:ext cx="6667501" cy="11309350"/>
          </a:xfrm>
          <a:prstGeom prst="rect">
            <a:avLst/>
          </a:prstGeom>
          <a:solidFill>
            <a:srgbClr val="9E6697"/>
          </a:solidFill>
          <a:ln w="12700">
            <a:miter lim="400000"/>
          </a:ln>
        </p:spPr>
        <p:txBody>
          <a:bodyPr lIns="45719" rIns="45719" anchor="ctr"/>
          <a:lstStyle/>
          <a:p>
            <a:pPr algn="ctr">
              <a:defRPr>
                <a:solidFill>
                  <a:srgbClr val="FFFFFF"/>
                </a:solidFill>
              </a:defRPr>
            </a:pPr>
            <a:endParaRPr/>
          </a:p>
        </p:txBody>
      </p:sp>
      <p:sp>
        <p:nvSpPr>
          <p:cNvPr id="69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9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0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0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0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lauw - tekstslide + kader rechts">
    <p:bg>
      <p:bgPr>
        <a:solidFill>
          <a:srgbClr val="ECEDED"/>
        </a:solidFill>
        <a:effectLst/>
      </p:bgPr>
    </p:bg>
    <p:spTree>
      <p:nvGrpSpPr>
        <p:cNvPr id="1" name=""/>
        <p:cNvGrpSpPr/>
        <p:nvPr/>
      </p:nvGrpSpPr>
      <p:grpSpPr>
        <a:xfrm>
          <a:off x="0" y="0"/>
          <a:ext cx="0" cy="0"/>
          <a:chOff x="0" y="0"/>
          <a:chExt cx="0" cy="0"/>
        </a:xfrm>
      </p:grpSpPr>
      <p:sp>
        <p:nvSpPr>
          <p:cNvPr id="709" name="Rechthoek 6"/>
          <p:cNvSpPr/>
          <p:nvPr/>
        </p:nvSpPr>
        <p:spPr>
          <a:xfrm>
            <a:off x="13436601" y="0"/>
            <a:ext cx="6667501" cy="11309350"/>
          </a:xfrm>
          <a:prstGeom prst="rect">
            <a:avLst/>
          </a:prstGeom>
          <a:solidFill>
            <a:srgbClr val="578494"/>
          </a:solidFill>
          <a:ln w="12700">
            <a:miter lim="400000"/>
          </a:ln>
        </p:spPr>
        <p:txBody>
          <a:bodyPr lIns="45719" rIns="45719" anchor="ctr"/>
          <a:lstStyle/>
          <a:p>
            <a:pPr algn="ctr">
              <a:defRPr>
                <a:solidFill>
                  <a:srgbClr val="FFFFFF"/>
                </a:solidFill>
              </a:defRPr>
            </a:pPr>
            <a:endParaRPr/>
          </a:p>
        </p:txBody>
      </p:sp>
      <p:sp>
        <p:nvSpPr>
          <p:cNvPr id="71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1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1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1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1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groen - tekstslide + kader rechts">
    <p:bg>
      <p:bgPr>
        <a:solidFill>
          <a:srgbClr val="ECEDED"/>
        </a:solidFill>
        <a:effectLst/>
      </p:bgPr>
    </p:bg>
    <p:spTree>
      <p:nvGrpSpPr>
        <p:cNvPr id="1" name=""/>
        <p:cNvGrpSpPr/>
        <p:nvPr/>
      </p:nvGrpSpPr>
      <p:grpSpPr>
        <a:xfrm>
          <a:off x="0" y="0"/>
          <a:ext cx="0" cy="0"/>
          <a:chOff x="0" y="0"/>
          <a:chExt cx="0" cy="0"/>
        </a:xfrm>
      </p:grpSpPr>
      <p:sp>
        <p:nvSpPr>
          <p:cNvPr id="721" name="Rechthoek 6"/>
          <p:cNvSpPr/>
          <p:nvPr/>
        </p:nvSpPr>
        <p:spPr>
          <a:xfrm>
            <a:off x="13436601" y="0"/>
            <a:ext cx="6667501" cy="11309350"/>
          </a:xfrm>
          <a:prstGeom prst="rect">
            <a:avLst/>
          </a:prstGeom>
          <a:solidFill>
            <a:schemeClr val="accent6"/>
          </a:solidFill>
          <a:ln w="12700">
            <a:miter lim="400000"/>
          </a:ln>
        </p:spPr>
        <p:txBody>
          <a:bodyPr lIns="45719" rIns="45719" anchor="ctr"/>
          <a:lstStyle/>
          <a:p>
            <a:pPr algn="ctr">
              <a:defRPr>
                <a:solidFill>
                  <a:srgbClr val="FFFFFF"/>
                </a:solidFill>
              </a:defRPr>
            </a:pPr>
            <a:endParaRPr/>
          </a:p>
        </p:txBody>
      </p:sp>
      <p:sp>
        <p:nvSpPr>
          <p:cNvPr id="72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2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2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2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2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geel - tekstslide + kader rechts">
    <p:bg>
      <p:bgPr>
        <a:solidFill>
          <a:srgbClr val="ECEDED"/>
        </a:solidFill>
        <a:effectLst/>
      </p:bgPr>
    </p:bg>
    <p:spTree>
      <p:nvGrpSpPr>
        <p:cNvPr id="1" name=""/>
        <p:cNvGrpSpPr/>
        <p:nvPr/>
      </p:nvGrpSpPr>
      <p:grpSpPr>
        <a:xfrm>
          <a:off x="0" y="0"/>
          <a:ext cx="0" cy="0"/>
          <a:chOff x="0" y="0"/>
          <a:chExt cx="0" cy="0"/>
        </a:xfrm>
      </p:grpSpPr>
      <p:sp>
        <p:nvSpPr>
          <p:cNvPr id="733" name="Rechthoek 6"/>
          <p:cNvSpPr/>
          <p:nvPr/>
        </p:nvSpPr>
        <p:spPr>
          <a:xfrm>
            <a:off x="13436601" y="0"/>
            <a:ext cx="6667501" cy="1130935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734"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3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36"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37"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oze - tekstslide + kader rechts">
    <p:bg>
      <p:bgPr>
        <a:solidFill>
          <a:srgbClr val="ECEDED"/>
        </a:solidFill>
        <a:effectLst/>
      </p:bgPr>
    </p:bg>
    <p:spTree>
      <p:nvGrpSpPr>
        <p:cNvPr id="1" name=""/>
        <p:cNvGrpSpPr/>
        <p:nvPr/>
      </p:nvGrpSpPr>
      <p:grpSpPr>
        <a:xfrm>
          <a:off x="0" y="0"/>
          <a:ext cx="0" cy="0"/>
          <a:chOff x="0" y="0"/>
          <a:chExt cx="0" cy="0"/>
        </a:xfrm>
      </p:grpSpPr>
      <p:sp>
        <p:nvSpPr>
          <p:cNvPr id="745" name="Rechthoek 6"/>
          <p:cNvSpPr/>
          <p:nvPr/>
        </p:nvSpPr>
        <p:spPr>
          <a:xfrm>
            <a:off x="13436601" y="0"/>
            <a:ext cx="6667501" cy="11309350"/>
          </a:xfrm>
          <a:prstGeom prst="rect">
            <a:avLst/>
          </a:prstGeom>
          <a:solidFill>
            <a:schemeClr val="accent5"/>
          </a:solidFill>
          <a:ln w="12700">
            <a:miter lim="400000"/>
          </a:ln>
        </p:spPr>
        <p:txBody>
          <a:bodyPr lIns="45719" rIns="45719" anchor="ctr"/>
          <a:lstStyle/>
          <a:p>
            <a:pPr algn="ctr">
              <a:defRPr>
                <a:solidFill>
                  <a:srgbClr val="FFFFFF"/>
                </a:solidFill>
              </a:defRPr>
            </a:pPr>
            <a:endParaRPr/>
          </a:p>
        </p:txBody>
      </p:sp>
      <p:sp>
        <p:nvSpPr>
          <p:cNvPr id="74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4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4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4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eige - tekstslide + kader rechts">
    <p:bg>
      <p:bgPr>
        <a:solidFill>
          <a:srgbClr val="ECEDED"/>
        </a:solidFill>
        <a:effectLst/>
      </p:bgPr>
    </p:bg>
    <p:spTree>
      <p:nvGrpSpPr>
        <p:cNvPr id="1" name=""/>
        <p:cNvGrpSpPr/>
        <p:nvPr/>
      </p:nvGrpSpPr>
      <p:grpSpPr>
        <a:xfrm>
          <a:off x="0" y="0"/>
          <a:ext cx="0" cy="0"/>
          <a:chOff x="0" y="0"/>
          <a:chExt cx="0" cy="0"/>
        </a:xfrm>
      </p:grpSpPr>
      <p:sp>
        <p:nvSpPr>
          <p:cNvPr id="757" name="Rechthoek 6"/>
          <p:cNvSpPr/>
          <p:nvPr/>
        </p:nvSpPr>
        <p:spPr>
          <a:xfrm>
            <a:off x="13436601" y="0"/>
            <a:ext cx="6667501" cy="1130935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5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5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6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6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6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slide - full - geel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lichtblauw - tekstslide + kader rechts">
    <p:bg>
      <p:bgPr>
        <a:solidFill>
          <a:srgbClr val="ECEDED"/>
        </a:solidFill>
        <a:effectLst/>
      </p:bgPr>
    </p:bg>
    <p:spTree>
      <p:nvGrpSpPr>
        <p:cNvPr id="1" name=""/>
        <p:cNvGrpSpPr/>
        <p:nvPr/>
      </p:nvGrpSpPr>
      <p:grpSpPr>
        <a:xfrm>
          <a:off x="0" y="0"/>
          <a:ext cx="0" cy="0"/>
          <a:chOff x="0" y="0"/>
          <a:chExt cx="0" cy="0"/>
        </a:xfrm>
      </p:grpSpPr>
      <p:sp>
        <p:nvSpPr>
          <p:cNvPr id="769" name="Rechthoek 6"/>
          <p:cNvSpPr/>
          <p:nvPr/>
        </p:nvSpPr>
        <p:spPr>
          <a:xfrm>
            <a:off x="13436601" y="0"/>
            <a:ext cx="6667501" cy="11309350"/>
          </a:xfrm>
          <a:prstGeom prst="rect">
            <a:avLst/>
          </a:prstGeom>
          <a:solidFill>
            <a:schemeClr val="accent3"/>
          </a:solidFill>
          <a:ln w="12700">
            <a:miter lim="400000"/>
          </a:ln>
        </p:spPr>
        <p:txBody>
          <a:bodyPr lIns="45719" rIns="45719" anchor="ctr"/>
          <a:lstStyle/>
          <a:p>
            <a:pPr algn="ctr">
              <a:defRPr>
                <a:solidFill>
                  <a:srgbClr val="FFFFFF"/>
                </a:solidFill>
              </a:defRPr>
            </a:pPr>
            <a:endParaRPr/>
          </a:p>
        </p:txBody>
      </p:sp>
      <p:sp>
        <p:nvSpPr>
          <p:cNvPr id="77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7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7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7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ichtgroen - tekstslide + kader rechts">
    <p:bg>
      <p:bgPr>
        <a:solidFill>
          <a:srgbClr val="ECEDED"/>
        </a:solidFill>
        <a:effectLst/>
      </p:bgPr>
    </p:bg>
    <p:spTree>
      <p:nvGrpSpPr>
        <p:cNvPr id="1" name=""/>
        <p:cNvGrpSpPr/>
        <p:nvPr/>
      </p:nvGrpSpPr>
      <p:grpSpPr>
        <a:xfrm>
          <a:off x="0" y="0"/>
          <a:ext cx="0" cy="0"/>
          <a:chOff x="0" y="0"/>
          <a:chExt cx="0" cy="0"/>
        </a:xfrm>
      </p:grpSpPr>
      <p:sp>
        <p:nvSpPr>
          <p:cNvPr id="781" name="Rechthoek 6"/>
          <p:cNvSpPr/>
          <p:nvPr/>
        </p:nvSpPr>
        <p:spPr>
          <a:xfrm>
            <a:off x="13436601" y="0"/>
            <a:ext cx="6667501" cy="1130935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8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8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8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ekstslide - small img right - grijs">
    <p:bg>
      <p:bgPr>
        <a:solidFill>
          <a:srgbClr val="ECEDED"/>
        </a:solidFill>
        <a:effectLst/>
      </p:bgPr>
    </p:bg>
    <p:spTree>
      <p:nvGrpSpPr>
        <p:cNvPr id="1" name=""/>
        <p:cNvGrpSpPr/>
        <p:nvPr/>
      </p:nvGrpSpPr>
      <p:grpSpPr>
        <a:xfrm>
          <a:off x="0" y="0"/>
          <a:ext cx="0" cy="0"/>
          <a:chOff x="0" y="0"/>
          <a:chExt cx="0" cy="0"/>
        </a:xfrm>
      </p:grpSpPr>
      <p:sp>
        <p:nvSpPr>
          <p:cNvPr id="79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794"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79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96"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797"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oranje - tekstslide - half img right">
    <p:bg>
      <p:bgPr>
        <a:solidFill>
          <a:srgbClr val="EE7F00"/>
        </a:solidFill>
        <a:effectLst/>
      </p:bgPr>
    </p:bg>
    <p:spTree>
      <p:nvGrpSpPr>
        <p:cNvPr id="1" name=""/>
        <p:cNvGrpSpPr/>
        <p:nvPr/>
      </p:nvGrpSpPr>
      <p:grpSpPr>
        <a:xfrm>
          <a:off x="0" y="0"/>
          <a:ext cx="0" cy="0"/>
          <a:chOff x="0" y="0"/>
          <a:chExt cx="0" cy="0"/>
        </a:xfrm>
      </p:grpSpPr>
      <p:sp>
        <p:nvSpPr>
          <p:cNvPr id="80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05"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807"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08"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paars - tekstslide - half img right">
    <p:bg>
      <p:bgPr>
        <a:solidFill>
          <a:srgbClr val="9E6697"/>
        </a:solidFill>
        <a:effectLst/>
      </p:bgPr>
    </p:bg>
    <p:spTree>
      <p:nvGrpSpPr>
        <p:cNvPr id="1" name=""/>
        <p:cNvGrpSpPr/>
        <p:nvPr/>
      </p:nvGrpSpPr>
      <p:grpSpPr>
        <a:xfrm>
          <a:off x="0" y="0"/>
          <a:ext cx="0" cy="0"/>
          <a:chOff x="0" y="0"/>
          <a:chExt cx="0" cy="0"/>
        </a:xfrm>
      </p:grpSpPr>
      <p:sp>
        <p:nvSpPr>
          <p:cNvPr id="81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16"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1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18"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19"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lauw - tekstslide - half img right">
    <p:bg>
      <p:bgPr>
        <a:solidFill>
          <a:srgbClr val="578494"/>
        </a:solidFill>
        <a:effectLst/>
      </p:bgPr>
    </p:bg>
    <p:spTree>
      <p:nvGrpSpPr>
        <p:cNvPr id="1" name=""/>
        <p:cNvGrpSpPr/>
        <p:nvPr/>
      </p:nvGrpSpPr>
      <p:grpSpPr>
        <a:xfrm>
          <a:off x="0" y="0"/>
          <a:ext cx="0" cy="0"/>
          <a:chOff x="0" y="0"/>
          <a:chExt cx="0" cy="0"/>
        </a:xfrm>
      </p:grpSpPr>
      <p:sp>
        <p:nvSpPr>
          <p:cNvPr id="826"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27"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2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29"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30"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groen - tekstslide - half img right">
    <p:bg>
      <p:bgPr>
        <a:solidFill>
          <a:schemeClr val="accent6"/>
        </a:solidFill>
        <a:effectLst/>
      </p:bgPr>
    </p:bg>
    <p:spTree>
      <p:nvGrpSpPr>
        <p:cNvPr id="1" name=""/>
        <p:cNvGrpSpPr/>
        <p:nvPr/>
      </p:nvGrpSpPr>
      <p:grpSpPr>
        <a:xfrm>
          <a:off x="0" y="0"/>
          <a:ext cx="0" cy="0"/>
          <a:chOff x="0" y="0"/>
          <a:chExt cx="0" cy="0"/>
        </a:xfrm>
      </p:grpSpPr>
      <p:sp>
        <p:nvSpPr>
          <p:cNvPr id="83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38"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3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40"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41"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geel - tekstslide - half img right">
    <p:bg>
      <p:bgPr>
        <a:solidFill>
          <a:schemeClr val="accent1"/>
        </a:solidFill>
        <a:effectLst/>
      </p:bgPr>
    </p:bg>
    <p:spTree>
      <p:nvGrpSpPr>
        <p:cNvPr id="1" name=""/>
        <p:cNvGrpSpPr/>
        <p:nvPr/>
      </p:nvGrpSpPr>
      <p:grpSpPr>
        <a:xfrm>
          <a:off x="0" y="0"/>
          <a:ext cx="0" cy="0"/>
          <a:chOff x="0" y="0"/>
          <a:chExt cx="0" cy="0"/>
        </a:xfrm>
      </p:grpSpPr>
      <p:sp>
        <p:nvSpPr>
          <p:cNvPr id="84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49"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50"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51"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52"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roze - tekstslide - half img right">
    <p:bg>
      <p:bgPr>
        <a:solidFill>
          <a:schemeClr val="accent5"/>
        </a:solidFill>
        <a:effectLst/>
      </p:bgPr>
    </p:bg>
    <p:spTree>
      <p:nvGrpSpPr>
        <p:cNvPr id="1" name=""/>
        <p:cNvGrpSpPr/>
        <p:nvPr/>
      </p:nvGrpSpPr>
      <p:grpSpPr>
        <a:xfrm>
          <a:off x="0" y="0"/>
          <a:ext cx="0" cy="0"/>
          <a:chOff x="0" y="0"/>
          <a:chExt cx="0" cy="0"/>
        </a:xfrm>
      </p:grpSpPr>
      <p:sp>
        <p:nvSpPr>
          <p:cNvPr id="85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60"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6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2"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63"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beige - tekstslide - half img right">
    <p:bg>
      <p:bgPr>
        <a:solidFill>
          <a:schemeClr val="accent4"/>
        </a:solidFill>
        <a:effectLst/>
      </p:bgPr>
    </p:bg>
    <p:spTree>
      <p:nvGrpSpPr>
        <p:cNvPr id="1" name=""/>
        <p:cNvGrpSpPr/>
        <p:nvPr/>
      </p:nvGrpSpPr>
      <p:grpSpPr>
        <a:xfrm>
          <a:off x="0" y="0"/>
          <a:ext cx="0" cy="0"/>
          <a:chOff x="0" y="0"/>
          <a:chExt cx="0" cy="0"/>
        </a:xfrm>
      </p:grpSpPr>
      <p:sp>
        <p:nvSpPr>
          <p:cNvPr id="870"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71"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7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73"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74"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slide - full - roz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lichtblauw - tekstslide - half img right">
    <p:bg>
      <p:bgPr>
        <a:solidFill>
          <a:schemeClr val="accent3"/>
        </a:solidFill>
        <a:effectLst/>
      </p:bgPr>
    </p:bg>
    <p:spTree>
      <p:nvGrpSpPr>
        <p:cNvPr id="1" name=""/>
        <p:cNvGrpSpPr/>
        <p:nvPr/>
      </p:nvGrpSpPr>
      <p:grpSpPr>
        <a:xfrm>
          <a:off x="0" y="0"/>
          <a:ext cx="0" cy="0"/>
          <a:chOff x="0" y="0"/>
          <a:chExt cx="0" cy="0"/>
        </a:xfrm>
      </p:grpSpPr>
      <p:sp>
        <p:nvSpPr>
          <p:cNvPr id="88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82"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84"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85"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ichtgroen - tekstslide - half img right">
    <p:bg>
      <p:bgPr>
        <a:solidFill>
          <a:schemeClr val="accent2"/>
        </a:solidFill>
        <a:effectLst/>
      </p:bgPr>
    </p:bg>
    <p:spTree>
      <p:nvGrpSpPr>
        <p:cNvPr id="1" name=""/>
        <p:cNvGrpSpPr/>
        <p:nvPr/>
      </p:nvGrpSpPr>
      <p:grpSpPr>
        <a:xfrm>
          <a:off x="0" y="0"/>
          <a:ext cx="0" cy="0"/>
          <a:chOff x="0" y="0"/>
          <a:chExt cx="0" cy="0"/>
        </a:xfrm>
      </p:grpSpPr>
      <p:sp>
        <p:nvSpPr>
          <p:cNvPr id="89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93"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95"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96"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903" name="Hoofdtekst - niveau één…"/>
          <p:cNvSpPr txBox="1">
            <a:spLocks noGrp="1"/>
          </p:cNvSpPr>
          <p:nvPr>
            <p:ph type="body" idx="1"/>
          </p:nvPr>
        </p:nvSpPr>
        <p:spPr>
          <a:xfrm>
            <a:off x="1005205" y="2112019"/>
            <a:ext cx="18093690" cy="7324902"/>
          </a:xfrm>
          <a:prstGeom prst="rect">
            <a:avLst/>
          </a:prstGeom>
        </p:spPr>
        <p:txBody>
          <a:bodyPr>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904" name="Titeltekst"/>
          <p:cNvSpPr txBox="1">
            <a:spLocks noGrp="1"/>
          </p:cNvSpPr>
          <p:nvPr>
            <p:ph type="title"/>
          </p:nvPr>
        </p:nvSpPr>
        <p:spPr>
          <a:xfrm>
            <a:off x="1005205" y="701600"/>
            <a:ext cx="13430994" cy="1010511"/>
          </a:xfrm>
          <a:prstGeom prst="rect">
            <a:avLst/>
          </a:prstGeom>
        </p:spPr>
        <p:txBody>
          <a:bodyPr>
            <a:normAutofit/>
          </a:bodyPr>
          <a:lstStyle/>
          <a:p>
            <a:r>
              <a:t>Titeltekst</a:t>
            </a:r>
          </a:p>
        </p:txBody>
      </p:sp>
      <p:sp>
        <p:nvSpPr>
          <p:cNvPr id="90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Leeg">
    <p:bg>
      <p:bgPr>
        <a:solidFill>
          <a:srgbClr val="FFFFFF"/>
        </a:solidFill>
        <a:effectLst/>
      </p:bgPr>
    </p:bg>
    <p:spTree>
      <p:nvGrpSpPr>
        <p:cNvPr id="1" name=""/>
        <p:cNvGrpSpPr/>
        <p:nvPr/>
      </p:nvGrpSpPr>
      <p:grpSpPr>
        <a:xfrm>
          <a:off x="0" y="0"/>
          <a:ext cx="0" cy="0"/>
          <a:chOff x="0" y="0"/>
          <a:chExt cx="0" cy="0"/>
        </a:xfrm>
      </p:grpSpPr>
      <p:sp>
        <p:nvSpPr>
          <p:cNvPr id="912" name="Dianummer"/>
          <p:cNvSpPr txBox="1">
            <a:spLocks noGrp="1"/>
          </p:cNvSpPr>
          <p:nvPr>
            <p:ph type="sldNum" sz="quarter" idx="2"/>
          </p:nvPr>
        </p:nvSpPr>
        <p:spPr>
          <a:xfrm>
            <a:off x="9838247" y="10721660"/>
            <a:ext cx="412889" cy="422540"/>
          </a:xfrm>
          <a:prstGeom prst="rect">
            <a:avLst/>
          </a:prstGeom>
        </p:spPr>
        <p:txBody>
          <a:bodyPr lIns="58869" tIns="58869" rIns="58869" bIns="58869"/>
          <a:lstStyle>
            <a:lvl1pPr algn="ctr" defTabSz="677002">
              <a:defRPr sz="20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29EB64-8436-6F21-FB2E-1B348E379324}"/>
              </a:ext>
            </a:extLst>
          </p:cNvPr>
          <p:cNvSpPr>
            <a:spLocks noGrp="1"/>
          </p:cNvSpPr>
          <p:nvPr>
            <p:ph type="ctrTitle"/>
          </p:nvPr>
        </p:nvSpPr>
        <p:spPr>
          <a:xfrm>
            <a:off x="2513013" y="1849820"/>
            <a:ext cx="15078075" cy="3935119"/>
          </a:xfrm>
        </p:spPr>
        <p:txBody>
          <a:bodyPr anchor="b"/>
          <a:lstStyle>
            <a:lvl1pPr algn="ctr">
              <a:defRPr sz="9889"/>
            </a:lvl1pPr>
          </a:lstStyle>
          <a:p>
            <a:r>
              <a:rPr lang="nl-NL"/>
              <a:t>Klik om stijl te bewerken</a:t>
            </a:r>
          </a:p>
        </p:txBody>
      </p:sp>
      <p:sp>
        <p:nvSpPr>
          <p:cNvPr id="3" name="Ondertitel 2">
            <a:extLst>
              <a:ext uri="{FF2B5EF4-FFF2-40B4-BE49-F238E27FC236}">
                <a16:creationId xmlns:a16="http://schemas.microsoft.com/office/drawing/2014/main" id="{BC89DB0D-68D1-D45A-44A6-BAF0CA3C693B}"/>
              </a:ext>
            </a:extLst>
          </p:cNvPr>
          <p:cNvSpPr>
            <a:spLocks noGrp="1"/>
          </p:cNvSpPr>
          <p:nvPr>
            <p:ph type="subTitle" idx="1"/>
          </p:nvPr>
        </p:nvSpPr>
        <p:spPr>
          <a:xfrm>
            <a:off x="2513013" y="5936692"/>
            <a:ext cx="15078075" cy="2728941"/>
          </a:xfrm>
        </p:spPr>
        <p:txBody>
          <a:bodyPr/>
          <a:lstStyle>
            <a:lvl1pPr marL="0" indent="0" algn="ctr">
              <a:buNone/>
              <a:defRPr sz="3955"/>
            </a:lvl1pPr>
            <a:lvl2pPr marL="753511" indent="0" algn="ctr">
              <a:buNone/>
              <a:defRPr sz="3296"/>
            </a:lvl2pPr>
            <a:lvl3pPr marL="1507023" indent="0" algn="ctr">
              <a:buNone/>
              <a:defRPr sz="2967"/>
            </a:lvl3pPr>
            <a:lvl4pPr marL="2260534" indent="0" algn="ctr">
              <a:buNone/>
              <a:defRPr sz="2637"/>
            </a:lvl4pPr>
            <a:lvl5pPr marL="3014045" indent="0" algn="ctr">
              <a:buNone/>
              <a:defRPr sz="2637"/>
            </a:lvl5pPr>
            <a:lvl6pPr marL="3767557" indent="0" algn="ctr">
              <a:buNone/>
              <a:defRPr sz="2637"/>
            </a:lvl6pPr>
            <a:lvl7pPr marL="4521068" indent="0" algn="ctr">
              <a:buNone/>
              <a:defRPr sz="2637"/>
            </a:lvl7pPr>
            <a:lvl8pPr marL="5274579" indent="0" algn="ctr">
              <a:buNone/>
              <a:defRPr sz="2637"/>
            </a:lvl8pPr>
            <a:lvl9pPr marL="6028091" indent="0" algn="ctr">
              <a:buNone/>
              <a:defRPr sz="2637"/>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64E0ABB-63CC-897D-7672-C0CABBF96867}"/>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5" name="Tijdelijke aanduiding voor voettekst 4">
            <a:extLst>
              <a:ext uri="{FF2B5EF4-FFF2-40B4-BE49-F238E27FC236}">
                <a16:creationId xmlns:a16="http://schemas.microsoft.com/office/drawing/2014/main" id="{642B9D7A-0CEF-3057-114F-133ADE99509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87A1F1-4F7E-12C9-83B4-21EF170F60B8}"/>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2625193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243003-C31A-1D93-936F-EBA96BF97E2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001D83D-08D0-FE0E-4D07-51A6512AAA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4E9EAC-D02C-F5CB-3A62-B4A2891CA0BA}"/>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5" name="Tijdelijke aanduiding voor voettekst 4">
            <a:extLst>
              <a:ext uri="{FF2B5EF4-FFF2-40B4-BE49-F238E27FC236}">
                <a16:creationId xmlns:a16="http://schemas.microsoft.com/office/drawing/2014/main" id="{6A459170-22A0-0952-03EE-5ADA09E30D9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27C3364-34E3-8655-5CAA-7D4D129D9A3A}"/>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00269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E01E-CBCF-E2AA-4C65-06FBBF442F26}"/>
              </a:ext>
            </a:extLst>
          </p:cNvPr>
          <p:cNvSpPr>
            <a:spLocks noGrp="1"/>
          </p:cNvSpPr>
          <p:nvPr>
            <p:ph type="title"/>
          </p:nvPr>
        </p:nvSpPr>
        <p:spPr>
          <a:xfrm>
            <a:off x="1371686" y="2817902"/>
            <a:ext cx="17339786" cy="4701733"/>
          </a:xfrm>
        </p:spPr>
        <p:txBody>
          <a:bodyPr anchor="b"/>
          <a:lstStyle>
            <a:lvl1pPr>
              <a:defRPr sz="9889"/>
            </a:lvl1pPr>
          </a:lstStyle>
          <a:p>
            <a:r>
              <a:rPr lang="nl-NL"/>
              <a:t>Klik om stijl te bewerken</a:t>
            </a:r>
          </a:p>
        </p:txBody>
      </p:sp>
      <p:sp>
        <p:nvSpPr>
          <p:cNvPr id="3" name="Tijdelijke aanduiding voor tekst 2">
            <a:extLst>
              <a:ext uri="{FF2B5EF4-FFF2-40B4-BE49-F238E27FC236}">
                <a16:creationId xmlns:a16="http://schemas.microsoft.com/office/drawing/2014/main" id="{6E8C36B4-C716-84D1-716A-22B4B83E075E}"/>
              </a:ext>
            </a:extLst>
          </p:cNvPr>
          <p:cNvSpPr>
            <a:spLocks noGrp="1"/>
          </p:cNvSpPr>
          <p:nvPr>
            <p:ph type="body" idx="1"/>
          </p:nvPr>
        </p:nvSpPr>
        <p:spPr>
          <a:xfrm>
            <a:off x="1371686" y="7564116"/>
            <a:ext cx="17339786" cy="2472530"/>
          </a:xfrm>
        </p:spPr>
        <p:txBody>
          <a:bodyPr/>
          <a:lstStyle>
            <a:lvl1pPr marL="0" indent="0">
              <a:buNone/>
              <a:defRPr sz="3955">
                <a:solidFill>
                  <a:schemeClr val="tx1">
                    <a:tint val="75000"/>
                  </a:schemeClr>
                </a:solidFill>
              </a:defRPr>
            </a:lvl1pPr>
            <a:lvl2pPr marL="753511" indent="0">
              <a:buNone/>
              <a:defRPr sz="3296">
                <a:solidFill>
                  <a:schemeClr val="tx1">
                    <a:tint val="75000"/>
                  </a:schemeClr>
                </a:solidFill>
              </a:defRPr>
            </a:lvl2pPr>
            <a:lvl3pPr marL="1507023" indent="0">
              <a:buNone/>
              <a:defRPr sz="2967">
                <a:solidFill>
                  <a:schemeClr val="tx1">
                    <a:tint val="75000"/>
                  </a:schemeClr>
                </a:solidFill>
              </a:defRPr>
            </a:lvl3pPr>
            <a:lvl4pPr marL="2260534" indent="0">
              <a:buNone/>
              <a:defRPr sz="2637">
                <a:solidFill>
                  <a:schemeClr val="tx1">
                    <a:tint val="75000"/>
                  </a:schemeClr>
                </a:solidFill>
              </a:defRPr>
            </a:lvl4pPr>
            <a:lvl5pPr marL="3014045" indent="0">
              <a:buNone/>
              <a:defRPr sz="2637">
                <a:solidFill>
                  <a:schemeClr val="tx1">
                    <a:tint val="75000"/>
                  </a:schemeClr>
                </a:solidFill>
              </a:defRPr>
            </a:lvl5pPr>
            <a:lvl6pPr marL="3767557" indent="0">
              <a:buNone/>
              <a:defRPr sz="2637">
                <a:solidFill>
                  <a:schemeClr val="tx1">
                    <a:tint val="75000"/>
                  </a:schemeClr>
                </a:solidFill>
              </a:defRPr>
            </a:lvl6pPr>
            <a:lvl7pPr marL="4521068" indent="0">
              <a:buNone/>
              <a:defRPr sz="2637">
                <a:solidFill>
                  <a:schemeClr val="tx1">
                    <a:tint val="75000"/>
                  </a:schemeClr>
                </a:solidFill>
              </a:defRPr>
            </a:lvl7pPr>
            <a:lvl8pPr marL="5274579" indent="0">
              <a:buNone/>
              <a:defRPr sz="2637">
                <a:solidFill>
                  <a:schemeClr val="tx1">
                    <a:tint val="75000"/>
                  </a:schemeClr>
                </a:solidFill>
              </a:defRPr>
            </a:lvl8pPr>
            <a:lvl9pPr marL="6028091" indent="0">
              <a:buNone/>
              <a:defRPr sz="2637">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D8E9518-2E24-3DCC-F3C4-C6EFA9657C7F}"/>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5" name="Tijdelijke aanduiding voor voettekst 4">
            <a:extLst>
              <a:ext uri="{FF2B5EF4-FFF2-40B4-BE49-F238E27FC236}">
                <a16:creationId xmlns:a16="http://schemas.microsoft.com/office/drawing/2014/main" id="{6D6B5BA8-55A2-8E09-0DF5-EDCE7CEDBA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386295C-52E4-C488-5A1E-660125C07E51}"/>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42731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3D05A-F092-62D3-D087-B4E8F16CC22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D547F99-034F-1A79-7F42-234DA6779D83}"/>
              </a:ext>
            </a:extLst>
          </p:cNvPr>
          <p:cNvSpPr>
            <a:spLocks noGrp="1"/>
          </p:cNvSpPr>
          <p:nvPr>
            <p:ph sz="half" idx="1"/>
          </p:nvPr>
        </p:nvSpPr>
        <p:spPr>
          <a:xfrm>
            <a:off x="1382157"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1F7566A-8DEF-1ADE-D601-CC83BC337540}"/>
              </a:ext>
            </a:extLst>
          </p:cNvPr>
          <p:cNvSpPr>
            <a:spLocks noGrp="1"/>
          </p:cNvSpPr>
          <p:nvPr>
            <p:ph sz="half" idx="2"/>
          </p:nvPr>
        </p:nvSpPr>
        <p:spPr>
          <a:xfrm>
            <a:off x="10177700"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08B12C2-9C68-14F0-0CE2-E0808CF8659D}"/>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6" name="Tijdelijke aanduiding voor voettekst 5">
            <a:extLst>
              <a:ext uri="{FF2B5EF4-FFF2-40B4-BE49-F238E27FC236}">
                <a16:creationId xmlns:a16="http://schemas.microsoft.com/office/drawing/2014/main" id="{9A7426FF-82C6-E8E0-895A-F62B1FA311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DDEAA0-AA9C-E932-98E1-AEA2CCD2EF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996550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776D08-1F69-EFBC-3677-6C7DAF4E2B02}"/>
              </a:ext>
            </a:extLst>
          </p:cNvPr>
          <p:cNvSpPr>
            <a:spLocks noGrp="1"/>
          </p:cNvSpPr>
          <p:nvPr>
            <p:ph type="title"/>
          </p:nvPr>
        </p:nvSpPr>
        <p:spPr>
          <a:xfrm>
            <a:off x="1384776" y="601781"/>
            <a:ext cx="17339786" cy="2184724"/>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66A561F0-EFD8-012D-3324-A4F74562F69D}"/>
              </a:ext>
            </a:extLst>
          </p:cNvPr>
          <p:cNvSpPr>
            <a:spLocks noGrp="1"/>
          </p:cNvSpPr>
          <p:nvPr>
            <p:ph type="body" idx="1"/>
          </p:nvPr>
        </p:nvSpPr>
        <p:spPr>
          <a:xfrm>
            <a:off x="1384776" y="2770806"/>
            <a:ext cx="8504976"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05B29E1-7A1C-93B2-9351-D57873A95373}"/>
              </a:ext>
            </a:extLst>
          </p:cNvPr>
          <p:cNvSpPr>
            <a:spLocks noGrp="1"/>
          </p:cNvSpPr>
          <p:nvPr>
            <p:ph sz="half" idx="2"/>
          </p:nvPr>
        </p:nvSpPr>
        <p:spPr>
          <a:xfrm>
            <a:off x="1384776" y="4128735"/>
            <a:ext cx="8504976"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C3C9827-DAB5-76C5-8EA1-1ECB4280CF29}"/>
              </a:ext>
            </a:extLst>
          </p:cNvPr>
          <p:cNvSpPr>
            <a:spLocks noGrp="1"/>
          </p:cNvSpPr>
          <p:nvPr>
            <p:ph type="body" sz="quarter" idx="3"/>
          </p:nvPr>
        </p:nvSpPr>
        <p:spPr>
          <a:xfrm>
            <a:off x="10177701" y="2770806"/>
            <a:ext cx="8546861"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4A27D55-105A-E5D8-C269-BB320B07C5D0}"/>
              </a:ext>
            </a:extLst>
          </p:cNvPr>
          <p:cNvSpPr>
            <a:spLocks noGrp="1"/>
          </p:cNvSpPr>
          <p:nvPr>
            <p:ph sz="quarter" idx="4"/>
          </p:nvPr>
        </p:nvSpPr>
        <p:spPr>
          <a:xfrm>
            <a:off x="10177701" y="4128735"/>
            <a:ext cx="8546861"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FDEAF80C-F4A4-C01F-E919-625F4BF5622B}"/>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8" name="Tijdelijke aanduiding voor voettekst 7">
            <a:extLst>
              <a:ext uri="{FF2B5EF4-FFF2-40B4-BE49-F238E27FC236}">
                <a16:creationId xmlns:a16="http://schemas.microsoft.com/office/drawing/2014/main" id="{A330585B-5696-259E-30D8-A421CAC1CE03}"/>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EC00F978-2975-A7AB-52B4-B64DE59763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7464083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464150-9ABC-A06A-7F3F-24E56E1E8C9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FF6988A9-BA5D-59C8-F912-B75527DA637E}"/>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4" name="Tijdelijke aanduiding voor voettekst 3">
            <a:extLst>
              <a:ext uri="{FF2B5EF4-FFF2-40B4-BE49-F238E27FC236}">
                <a16:creationId xmlns:a16="http://schemas.microsoft.com/office/drawing/2014/main" id="{79F714B7-2032-9C22-0B99-D26FD169D68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3DDB262-54CC-383C-369A-29A308AD77F5}"/>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615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slide - full - beig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8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D7077-0F59-0C08-24DB-C9252AF1F504}"/>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3" name="Tijdelijke aanduiding voor voettekst 2">
            <a:extLst>
              <a:ext uri="{FF2B5EF4-FFF2-40B4-BE49-F238E27FC236}">
                <a16:creationId xmlns:a16="http://schemas.microsoft.com/office/drawing/2014/main" id="{D14B27FF-C9E7-C8B6-C16A-A736CB89931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FF99652-C3A8-3B4F-2EF1-D8840AD18832}"/>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2492881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55DD2-A35F-7F42-0163-B3E170C719BC}"/>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inhoud 2">
            <a:extLst>
              <a:ext uri="{FF2B5EF4-FFF2-40B4-BE49-F238E27FC236}">
                <a16:creationId xmlns:a16="http://schemas.microsoft.com/office/drawing/2014/main" id="{D9ACBAB3-F2D8-BEDA-3FC8-A1A5F38F6576}"/>
              </a:ext>
            </a:extLst>
          </p:cNvPr>
          <p:cNvSpPr>
            <a:spLocks noGrp="1"/>
          </p:cNvSpPr>
          <p:nvPr>
            <p:ph idx="1"/>
          </p:nvPr>
        </p:nvSpPr>
        <p:spPr>
          <a:xfrm>
            <a:off x="8546861" y="1627424"/>
            <a:ext cx="10177701" cy="8032456"/>
          </a:xfrm>
        </p:spPr>
        <p:txBody>
          <a:bodyPr/>
          <a:lstStyle>
            <a:lvl1pPr>
              <a:defRPr sz="5274"/>
            </a:lvl1pPr>
            <a:lvl2pPr>
              <a:defRPr sz="4615"/>
            </a:lvl2pPr>
            <a:lvl3pPr>
              <a:defRPr sz="3955"/>
            </a:lvl3pPr>
            <a:lvl4pPr>
              <a:defRPr sz="3296"/>
            </a:lvl4pPr>
            <a:lvl5pPr>
              <a:defRPr sz="3296"/>
            </a:lvl5pPr>
            <a:lvl6pPr>
              <a:defRPr sz="3296"/>
            </a:lvl6pPr>
            <a:lvl7pPr>
              <a:defRPr sz="3296"/>
            </a:lvl7pPr>
            <a:lvl8pPr>
              <a:defRPr sz="3296"/>
            </a:lvl8pPr>
            <a:lvl9pPr>
              <a:defRPr sz="3296"/>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F64A6A8D-8AF4-D04A-597A-27E222BA4AC1}"/>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7389B10-F358-9FB5-E600-89F9FD929F13}"/>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6" name="Tijdelijke aanduiding voor voettekst 5">
            <a:extLst>
              <a:ext uri="{FF2B5EF4-FFF2-40B4-BE49-F238E27FC236}">
                <a16:creationId xmlns:a16="http://schemas.microsoft.com/office/drawing/2014/main" id="{0C4E9356-8EDE-88B6-C79E-E3449FD98C8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4B209AE-B6F1-50E8-13DC-9AB35E89D4AC}"/>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6400216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A1AD1-A805-8CD8-8030-21C9C736FF2F}"/>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afbeelding 2">
            <a:extLst>
              <a:ext uri="{FF2B5EF4-FFF2-40B4-BE49-F238E27FC236}">
                <a16:creationId xmlns:a16="http://schemas.microsoft.com/office/drawing/2014/main" id="{A5E9C4AB-78D7-3B2A-1D60-5D17AB1A7340}"/>
              </a:ext>
            </a:extLst>
          </p:cNvPr>
          <p:cNvSpPr>
            <a:spLocks noGrp="1"/>
          </p:cNvSpPr>
          <p:nvPr>
            <p:ph type="pic" idx="1"/>
          </p:nvPr>
        </p:nvSpPr>
        <p:spPr>
          <a:xfrm>
            <a:off x="8546861" y="1627424"/>
            <a:ext cx="10177701" cy="8032456"/>
          </a:xfrm>
        </p:spPr>
        <p:txBody>
          <a:bodyPr/>
          <a:lstStyle>
            <a:lvl1pPr marL="0" indent="0">
              <a:buNone/>
              <a:defRPr sz="5274"/>
            </a:lvl1pPr>
            <a:lvl2pPr marL="753511" indent="0">
              <a:buNone/>
              <a:defRPr sz="4615"/>
            </a:lvl2pPr>
            <a:lvl3pPr marL="1507023" indent="0">
              <a:buNone/>
              <a:defRPr sz="3955"/>
            </a:lvl3pPr>
            <a:lvl4pPr marL="2260534" indent="0">
              <a:buNone/>
              <a:defRPr sz="3296"/>
            </a:lvl4pPr>
            <a:lvl5pPr marL="3014045" indent="0">
              <a:buNone/>
              <a:defRPr sz="3296"/>
            </a:lvl5pPr>
            <a:lvl6pPr marL="3767557" indent="0">
              <a:buNone/>
              <a:defRPr sz="3296"/>
            </a:lvl6pPr>
            <a:lvl7pPr marL="4521068" indent="0">
              <a:buNone/>
              <a:defRPr sz="3296"/>
            </a:lvl7pPr>
            <a:lvl8pPr marL="5274579" indent="0">
              <a:buNone/>
              <a:defRPr sz="3296"/>
            </a:lvl8pPr>
            <a:lvl9pPr marL="6028091" indent="0">
              <a:buNone/>
              <a:defRPr sz="3296"/>
            </a:lvl9pPr>
          </a:lstStyle>
          <a:p>
            <a:endParaRPr lang="nl-NL"/>
          </a:p>
        </p:txBody>
      </p:sp>
      <p:sp>
        <p:nvSpPr>
          <p:cNvPr id="4" name="Tijdelijke aanduiding voor tekst 3">
            <a:extLst>
              <a:ext uri="{FF2B5EF4-FFF2-40B4-BE49-F238E27FC236}">
                <a16:creationId xmlns:a16="http://schemas.microsoft.com/office/drawing/2014/main" id="{99603701-4CE3-E9A0-3B99-2EF076ACA249}"/>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5FFAD66-9E3B-387F-B218-CF4E2AFB93C6}"/>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6" name="Tijdelijke aanduiding voor voettekst 5">
            <a:extLst>
              <a:ext uri="{FF2B5EF4-FFF2-40B4-BE49-F238E27FC236}">
                <a16:creationId xmlns:a16="http://schemas.microsoft.com/office/drawing/2014/main" id="{0144F079-69FA-CB5F-4902-969061CB7E2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4AC225-48AA-B323-2573-DB81C0B6FCEE}"/>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4112347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00266A-B7EE-9D6B-EDF7-7D87AA03EF03}"/>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DD6A933-B10F-1783-CE9F-7D9786A57C4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EA5FB9D-55B4-DD45-DD8A-987C22EBE6D7}"/>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5" name="Tijdelijke aanduiding voor voettekst 4">
            <a:extLst>
              <a:ext uri="{FF2B5EF4-FFF2-40B4-BE49-F238E27FC236}">
                <a16:creationId xmlns:a16="http://schemas.microsoft.com/office/drawing/2014/main" id="{A7E16B8A-0EAF-C8F7-3955-6002FE576D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967F36-08C5-08C0-19D5-928733F86544}"/>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908248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FB841EF-ED24-CE9A-5D06-DB86C9E021CE}"/>
              </a:ext>
            </a:extLst>
          </p:cNvPr>
          <p:cNvSpPr>
            <a:spLocks noGrp="1"/>
          </p:cNvSpPr>
          <p:nvPr>
            <p:ph type="title" orient="vert"/>
          </p:nvPr>
        </p:nvSpPr>
        <p:spPr>
          <a:xfrm>
            <a:off x="14386996" y="601780"/>
            <a:ext cx="4334947" cy="9578770"/>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3E835C00-EC2A-CB78-A63F-C387EC1D0B02}"/>
              </a:ext>
            </a:extLst>
          </p:cNvPr>
          <p:cNvSpPr>
            <a:spLocks noGrp="1"/>
          </p:cNvSpPr>
          <p:nvPr>
            <p:ph type="body" orient="vert" idx="1"/>
          </p:nvPr>
        </p:nvSpPr>
        <p:spPr>
          <a:xfrm>
            <a:off x="1382157" y="601780"/>
            <a:ext cx="12753538" cy="957877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09465AE-9F71-7770-26ED-E87F68082518}"/>
              </a:ext>
            </a:extLst>
          </p:cNvPr>
          <p:cNvSpPr>
            <a:spLocks noGrp="1"/>
          </p:cNvSpPr>
          <p:nvPr>
            <p:ph type="dt" sz="half" idx="10"/>
          </p:nvPr>
        </p:nvSpPr>
        <p:spPr/>
        <p:txBody>
          <a:bodyPr/>
          <a:lstStyle/>
          <a:p>
            <a:fld id="{EA2A30CD-1694-4596-B3D3-E53F44DD63CA}" type="datetimeFigureOut">
              <a:rPr lang="nl-NL" smtClean="0"/>
              <a:t>13-6-2025</a:t>
            </a:fld>
            <a:endParaRPr lang="nl-NL"/>
          </a:p>
        </p:txBody>
      </p:sp>
      <p:sp>
        <p:nvSpPr>
          <p:cNvPr id="5" name="Tijdelijke aanduiding voor voettekst 4">
            <a:extLst>
              <a:ext uri="{FF2B5EF4-FFF2-40B4-BE49-F238E27FC236}">
                <a16:creationId xmlns:a16="http://schemas.microsoft.com/office/drawing/2014/main" id="{C620803D-AF17-E2C9-22BA-2812D04C228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CF5A2FE-5561-1BAF-BC2B-495C733554F7}"/>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557482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729107384"/>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2.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5"/>
          <a:srcRect/>
          <a:stretch>
            <a:fillRect/>
          </a:stretch>
        </a:blipFill>
        <a:effectLst/>
      </p:bgPr>
    </p:bg>
    <p:spTree>
      <p:nvGrpSpPr>
        <p:cNvPr id="1" name=""/>
        <p:cNvGrpSpPr/>
        <p:nvPr/>
      </p:nvGrpSpPr>
      <p:grpSpPr>
        <a:xfrm>
          <a:off x="0" y="0"/>
          <a:ext cx="0" cy="0"/>
          <a:chOff x="0" y="0"/>
          <a:chExt cx="0" cy="0"/>
        </a:xfrm>
      </p:grpSpPr>
      <p:sp>
        <p:nvSpPr>
          <p:cNvPr id="2" name="Vrije vorm: vorm 22"/>
          <p:cNvSpPr/>
          <p:nvPr/>
        </p:nvSpPr>
        <p:spPr>
          <a:xfrm>
            <a:off x="7346949" y="4780927"/>
            <a:ext cx="1738839" cy="1746414"/>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7"/>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 name="Vrije vorm: vorm 23"/>
          <p:cNvSpPr/>
          <p:nvPr/>
        </p:nvSpPr>
        <p:spPr>
          <a:xfrm>
            <a:off x="9383890" y="5210495"/>
            <a:ext cx="3373761" cy="887275"/>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FFFFFF"/>
          </a:solidFill>
          <a:ln w="12700">
            <a:miter lim="400000"/>
          </a:ln>
        </p:spPr>
        <p:txBody>
          <a:bodyPr lIns="45719" rIns="45719" anchor="ctr"/>
          <a:lstStyle/>
          <a:p>
            <a:endParaRPr/>
          </a:p>
        </p:txBody>
      </p:sp>
      <p:sp>
        <p:nvSpPr>
          <p:cNvPr id="4" name="Titeltekst"/>
          <p:cNvSpPr txBox="1">
            <a:spLocks noGrp="1"/>
          </p:cNvSpPr>
          <p:nvPr>
            <p:ph type="title"/>
          </p:nvPr>
        </p:nvSpPr>
        <p:spPr>
          <a:xfrm>
            <a:off x="1005205" y="452643"/>
            <a:ext cx="18093690" cy="21847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Titeltekst</a:t>
            </a:r>
          </a:p>
        </p:txBody>
      </p:sp>
      <p:sp>
        <p:nvSpPr>
          <p:cNvPr id="5" name="Hoofdtekst - niveau één…"/>
          <p:cNvSpPr txBox="1">
            <a:spLocks noGrp="1"/>
          </p:cNvSpPr>
          <p:nvPr>
            <p:ph type="body" idx="1"/>
          </p:nvPr>
        </p:nvSpPr>
        <p:spPr>
          <a:xfrm>
            <a:off x="1005205" y="2637366"/>
            <a:ext cx="18093690" cy="8665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 name="Dianummer"/>
          <p:cNvSpPr txBox="1">
            <a:spLocks noGrp="1"/>
          </p:cNvSpPr>
          <p:nvPr>
            <p:ph type="sldNum" sz="quarter" idx="2"/>
          </p:nvPr>
        </p:nvSpPr>
        <p:spPr>
          <a:xfrm>
            <a:off x="9716980" y="10476206"/>
            <a:ext cx="4690958" cy="601781"/>
          </a:xfrm>
          <a:prstGeom prst="rect">
            <a:avLst/>
          </a:prstGeom>
          <a:ln w="12700">
            <a:miter lim="400000"/>
          </a:ln>
        </p:spPr>
        <p:txBody>
          <a:bodyPr wrap="none" lIns="0" tIns="0" rIns="0" bIns="0">
            <a:spAutoFit/>
          </a:bodyPr>
          <a:lstStyle>
            <a:lvl1pPr algn="r">
              <a:defRPr sz="1400"/>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Lst>
  <p:transition spd="med"/>
  <p:txStyles>
    <p:titleStyle>
      <a:lvl1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1pPr>
      <a:lvl2pPr marL="0" marR="0" indent="457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2pPr>
      <a:lvl3pPr marL="0" marR="0" indent="914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3pPr>
      <a:lvl4pPr marL="0" marR="0" indent="1371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4pPr>
      <a:lvl5pPr marL="0" marR="0" indent="18288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5pPr>
      <a:lvl6pPr marL="0" marR="0" indent="22860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6pPr>
      <a:lvl7pPr marL="0" marR="0" indent="2743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7pPr>
      <a:lvl8pPr marL="0" marR="0" indent="3200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8pPr>
      <a:lvl9pPr marL="0" marR="0" indent="3657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D4E94A9-35AD-097A-3A2F-C564D60E0653}"/>
              </a:ext>
            </a:extLst>
          </p:cNvPr>
          <p:cNvSpPr>
            <a:spLocks noGrp="1"/>
          </p:cNvSpPr>
          <p:nvPr>
            <p:ph type="title"/>
          </p:nvPr>
        </p:nvSpPr>
        <p:spPr>
          <a:xfrm>
            <a:off x="1382157" y="601781"/>
            <a:ext cx="17339786" cy="2184724"/>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754E5AA-183E-EF98-A80E-426B8DC24425}"/>
              </a:ext>
            </a:extLst>
          </p:cNvPr>
          <p:cNvSpPr>
            <a:spLocks noGrp="1"/>
          </p:cNvSpPr>
          <p:nvPr>
            <p:ph type="body" idx="1"/>
          </p:nvPr>
        </p:nvSpPr>
        <p:spPr>
          <a:xfrm>
            <a:off x="1382157" y="3008900"/>
            <a:ext cx="17339786" cy="717165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3402A98-EC65-E7D7-E4CD-6EE3EA4AD610}"/>
              </a:ext>
            </a:extLst>
          </p:cNvPr>
          <p:cNvSpPr>
            <a:spLocks noGrp="1"/>
          </p:cNvSpPr>
          <p:nvPr>
            <p:ph type="dt" sz="half" idx="2"/>
          </p:nvPr>
        </p:nvSpPr>
        <p:spPr>
          <a:xfrm>
            <a:off x="1382157" y="10476207"/>
            <a:ext cx="4523423" cy="601780"/>
          </a:xfrm>
          <a:prstGeom prst="rect">
            <a:avLst/>
          </a:prstGeom>
        </p:spPr>
        <p:txBody>
          <a:bodyPr vert="horz" lIns="91440" tIns="45720" rIns="91440" bIns="45720" rtlCol="0" anchor="ctr"/>
          <a:lstStyle>
            <a:lvl1pPr algn="l">
              <a:defRPr sz="1978">
                <a:solidFill>
                  <a:schemeClr val="tx1">
                    <a:tint val="75000"/>
                  </a:schemeClr>
                </a:solidFill>
              </a:defRPr>
            </a:lvl1pPr>
          </a:lstStyle>
          <a:p>
            <a:fld id="{EA2A30CD-1694-4596-B3D3-E53F44DD63CA}" type="datetimeFigureOut">
              <a:rPr lang="nl-NL" smtClean="0"/>
              <a:t>13-6-2025</a:t>
            </a:fld>
            <a:endParaRPr lang="nl-NL"/>
          </a:p>
        </p:txBody>
      </p:sp>
      <p:sp>
        <p:nvSpPr>
          <p:cNvPr id="5" name="Tijdelijke aanduiding voor voettekst 4">
            <a:extLst>
              <a:ext uri="{FF2B5EF4-FFF2-40B4-BE49-F238E27FC236}">
                <a16:creationId xmlns:a16="http://schemas.microsoft.com/office/drawing/2014/main" id="{9FBB270B-A44C-DF24-82E7-5BF1284244C2}"/>
              </a:ext>
            </a:extLst>
          </p:cNvPr>
          <p:cNvSpPr>
            <a:spLocks noGrp="1"/>
          </p:cNvSpPr>
          <p:nvPr>
            <p:ph type="ftr" sz="quarter" idx="3"/>
          </p:nvPr>
        </p:nvSpPr>
        <p:spPr>
          <a:xfrm>
            <a:off x="6659483" y="10476207"/>
            <a:ext cx="6785134" cy="601780"/>
          </a:xfrm>
          <a:prstGeom prst="rect">
            <a:avLst/>
          </a:prstGeom>
        </p:spPr>
        <p:txBody>
          <a:bodyPr vert="horz" lIns="91440" tIns="45720" rIns="91440" bIns="45720" rtlCol="0" anchor="ctr"/>
          <a:lstStyle>
            <a:lvl1pPr algn="ctr">
              <a:defRPr sz="1978">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47FA04A0-FE2B-27F5-A79B-BFCBE44D76C6}"/>
              </a:ext>
            </a:extLst>
          </p:cNvPr>
          <p:cNvSpPr>
            <a:spLocks noGrp="1"/>
          </p:cNvSpPr>
          <p:nvPr>
            <p:ph type="sldNum" sz="quarter" idx="4"/>
          </p:nvPr>
        </p:nvSpPr>
        <p:spPr>
          <a:xfrm>
            <a:off x="14198520" y="10476207"/>
            <a:ext cx="4523423" cy="601780"/>
          </a:xfrm>
          <a:prstGeom prst="rect">
            <a:avLst/>
          </a:prstGeom>
        </p:spPr>
        <p:txBody>
          <a:bodyPr vert="horz" lIns="91440" tIns="45720" rIns="91440" bIns="45720" rtlCol="0" anchor="ctr"/>
          <a:lstStyle>
            <a:lvl1pPr algn="r">
              <a:defRPr sz="1978">
                <a:solidFill>
                  <a:schemeClr val="tx1">
                    <a:tint val="75000"/>
                  </a:schemeClr>
                </a:solidFill>
              </a:defRPr>
            </a:lvl1pPr>
          </a:lstStyle>
          <a:p>
            <a:fld id="{9B32780A-5D1B-4F76-8204-36C98CA8B005}" type="slidenum">
              <a:rPr lang="nl-NL" smtClean="0"/>
              <a:t>‹nr.›</a:t>
            </a:fld>
            <a:endParaRPr lang="nl-NL"/>
          </a:p>
        </p:txBody>
      </p:sp>
    </p:spTree>
    <p:extLst>
      <p:ext uri="{BB962C8B-B14F-4D97-AF65-F5344CB8AC3E}">
        <p14:creationId xmlns:p14="http://schemas.microsoft.com/office/powerpoint/2010/main" val="37498776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1507023" rtl="0" eaLnBrk="1" latinLnBrk="0" hangingPunct="1">
        <a:lnSpc>
          <a:spcPct val="90000"/>
        </a:lnSpc>
        <a:spcBef>
          <a:spcPct val="0"/>
        </a:spcBef>
        <a:buNone/>
        <a:defRPr sz="7252" kern="1200">
          <a:solidFill>
            <a:schemeClr val="tx1"/>
          </a:solidFill>
          <a:latin typeface="+mj-lt"/>
          <a:ea typeface="+mj-ea"/>
          <a:cs typeface="+mj-cs"/>
        </a:defRPr>
      </a:lvl1pPr>
    </p:titleStyle>
    <p:bodyStyle>
      <a:lvl1pPr marL="376756" indent="-376756" algn="l" defTabSz="1507023" rtl="0" eaLnBrk="1" latinLnBrk="0" hangingPunct="1">
        <a:lnSpc>
          <a:spcPct val="90000"/>
        </a:lnSpc>
        <a:spcBef>
          <a:spcPts val="1648"/>
        </a:spcBef>
        <a:buFont typeface="Arial" panose="020B0604020202020204" pitchFamily="34" charset="0"/>
        <a:buChar char="•"/>
        <a:defRPr sz="4615" kern="1200">
          <a:solidFill>
            <a:schemeClr val="tx1"/>
          </a:solidFill>
          <a:latin typeface="+mn-lt"/>
          <a:ea typeface="+mn-ea"/>
          <a:cs typeface="+mn-cs"/>
        </a:defRPr>
      </a:lvl1pPr>
      <a:lvl2pPr marL="1130267" indent="-376756" algn="l" defTabSz="1507023" rtl="0" eaLnBrk="1" latinLnBrk="0" hangingPunct="1">
        <a:lnSpc>
          <a:spcPct val="90000"/>
        </a:lnSpc>
        <a:spcBef>
          <a:spcPts val="824"/>
        </a:spcBef>
        <a:buFont typeface="Arial" panose="020B0604020202020204" pitchFamily="34" charset="0"/>
        <a:buChar char="•"/>
        <a:defRPr sz="3955" kern="1200">
          <a:solidFill>
            <a:schemeClr val="tx1"/>
          </a:solidFill>
          <a:latin typeface="+mn-lt"/>
          <a:ea typeface="+mn-ea"/>
          <a:cs typeface="+mn-cs"/>
        </a:defRPr>
      </a:lvl2pPr>
      <a:lvl3pPr marL="1883778" indent="-376756" algn="l" defTabSz="1507023" rtl="0" eaLnBrk="1" latinLnBrk="0" hangingPunct="1">
        <a:lnSpc>
          <a:spcPct val="90000"/>
        </a:lnSpc>
        <a:spcBef>
          <a:spcPts val="824"/>
        </a:spcBef>
        <a:buFont typeface="Arial" panose="020B0604020202020204" pitchFamily="34" charset="0"/>
        <a:buChar char="•"/>
        <a:defRPr sz="3296" kern="1200">
          <a:solidFill>
            <a:schemeClr val="tx1"/>
          </a:solidFill>
          <a:latin typeface="+mn-lt"/>
          <a:ea typeface="+mn-ea"/>
          <a:cs typeface="+mn-cs"/>
        </a:defRPr>
      </a:lvl3pPr>
      <a:lvl4pPr marL="2637290"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4pPr>
      <a:lvl5pPr marL="3390801"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5pPr>
      <a:lvl6pPr marL="4144312"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6pPr>
      <a:lvl7pPr marL="4897824"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7pPr>
      <a:lvl8pPr marL="5651335"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8pPr>
      <a:lvl9pPr marL="6404846"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9pPr>
    </p:bodyStyle>
    <p:otherStyle>
      <a:defPPr>
        <a:defRPr lang="nl-NL"/>
      </a:defPPr>
      <a:lvl1pPr marL="0" algn="l" defTabSz="1507023" rtl="0" eaLnBrk="1" latinLnBrk="0" hangingPunct="1">
        <a:defRPr sz="2967" kern="1200">
          <a:solidFill>
            <a:schemeClr val="tx1"/>
          </a:solidFill>
          <a:latin typeface="+mn-lt"/>
          <a:ea typeface="+mn-ea"/>
          <a:cs typeface="+mn-cs"/>
        </a:defRPr>
      </a:lvl1pPr>
      <a:lvl2pPr marL="753511" algn="l" defTabSz="1507023" rtl="0" eaLnBrk="1" latinLnBrk="0" hangingPunct="1">
        <a:defRPr sz="2967" kern="1200">
          <a:solidFill>
            <a:schemeClr val="tx1"/>
          </a:solidFill>
          <a:latin typeface="+mn-lt"/>
          <a:ea typeface="+mn-ea"/>
          <a:cs typeface="+mn-cs"/>
        </a:defRPr>
      </a:lvl2pPr>
      <a:lvl3pPr marL="1507023" algn="l" defTabSz="1507023" rtl="0" eaLnBrk="1" latinLnBrk="0" hangingPunct="1">
        <a:defRPr sz="2967" kern="1200">
          <a:solidFill>
            <a:schemeClr val="tx1"/>
          </a:solidFill>
          <a:latin typeface="+mn-lt"/>
          <a:ea typeface="+mn-ea"/>
          <a:cs typeface="+mn-cs"/>
        </a:defRPr>
      </a:lvl3pPr>
      <a:lvl4pPr marL="2260534" algn="l" defTabSz="1507023" rtl="0" eaLnBrk="1" latinLnBrk="0" hangingPunct="1">
        <a:defRPr sz="2967" kern="1200">
          <a:solidFill>
            <a:schemeClr val="tx1"/>
          </a:solidFill>
          <a:latin typeface="+mn-lt"/>
          <a:ea typeface="+mn-ea"/>
          <a:cs typeface="+mn-cs"/>
        </a:defRPr>
      </a:lvl4pPr>
      <a:lvl5pPr marL="3014045" algn="l" defTabSz="1507023" rtl="0" eaLnBrk="1" latinLnBrk="0" hangingPunct="1">
        <a:defRPr sz="2967" kern="1200">
          <a:solidFill>
            <a:schemeClr val="tx1"/>
          </a:solidFill>
          <a:latin typeface="+mn-lt"/>
          <a:ea typeface="+mn-ea"/>
          <a:cs typeface="+mn-cs"/>
        </a:defRPr>
      </a:lvl5pPr>
      <a:lvl6pPr marL="3767557" algn="l" defTabSz="1507023" rtl="0" eaLnBrk="1" latinLnBrk="0" hangingPunct="1">
        <a:defRPr sz="2967" kern="1200">
          <a:solidFill>
            <a:schemeClr val="tx1"/>
          </a:solidFill>
          <a:latin typeface="+mn-lt"/>
          <a:ea typeface="+mn-ea"/>
          <a:cs typeface="+mn-cs"/>
        </a:defRPr>
      </a:lvl6pPr>
      <a:lvl7pPr marL="4521068" algn="l" defTabSz="1507023" rtl="0" eaLnBrk="1" latinLnBrk="0" hangingPunct="1">
        <a:defRPr sz="2967" kern="1200">
          <a:solidFill>
            <a:schemeClr val="tx1"/>
          </a:solidFill>
          <a:latin typeface="+mn-lt"/>
          <a:ea typeface="+mn-ea"/>
          <a:cs typeface="+mn-cs"/>
        </a:defRPr>
      </a:lvl7pPr>
      <a:lvl8pPr marL="5274579" algn="l" defTabSz="1507023" rtl="0" eaLnBrk="1" latinLnBrk="0" hangingPunct="1">
        <a:defRPr sz="2967" kern="1200">
          <a:solidFill>
            <a:schemeClr val="tx1"/>
          </a:solidFill>
          <a:latin typeface="+mn-lt"/>
          <a:ea typeface="+mn-ea"/>
          <a:cs typeface="+mn-cs"/>
        </a:defRPr>
      </a:lvl8pPr>
      <a:lvl9pPr marL="6028091" algn="l" defTabSz="1507023" rtl="0" eaLnBrk="1" latinLnBrk="0" hangingPunct="1">
        <a:defRPr sz="29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5.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8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8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83.xml"/><Relationship Id="rId4" Type="http://schemas.openxmlformats.org/officeDocument/2006/relationships/image" Target="../media/image3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10.png"/><Relationship Id="rId7" Type="http://schemas.openxmlformats.org/officeDocument/2006/relationships/image" Target="../media/image290.png"/><Relationship Id="rId12" Type="http://schemas.openxmlformats.org/officeDocument/2006/relationships/image" Target="../media/image300.png"/><Relationship Id="rId2" Type="http://schemas.openxmlformats.org/officeDocument/2006/relationships/image" Target="../media/image280.png"/><Relationship Id="rId1" Type="http://schemas.openxmlformats.org/officeDocument/2006/relationships/slideLayout" Target="../slideLayouts/slideLayout83.xml"/><Relationship Id="rId6" Type="http://schemas.openxmlformats.org/officeDocument/2006/relationships/image" Target="../media/image340.png"/><Relationship Id="rId11" Type="http://schemas.openxmlformats.org/officeDocument/2006/relationships/image" Target="../media/image380.png"/><Relationship Id="rId5" Type="http://schemas.openxmlformats.org/officeDocument/2006/relationships/image" Target="../media/image330.png"/><Relationship Id="rId10" Type="http://schemas.openxmlformats.org/officeDocument/2006/relationships/image" Target="../media/image370.png"/><Relationship Id="rId4" Type="http://schemas.openxmlformats.org/officeDocument/2006/relationships/image" Target="../media/image320.png"/><Relationship Id="rId9" Type="http://schemas.openxmlformats.org/officeDocument/2006/relationships/image" Target="../media/image360.png"/></Relationships>
</file>

<file path=ppt/slides/_rels/slide4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8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8.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hyperlink" Target="https://keras.io/api/keras_nlp/" TargetMode="External"/><Relationship Id="rId1" Type="http://schemas.openxmlformats.org/officeDocument/2006/relationships/slideLayout" Target="../slideLayouts/slideLayout85.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5.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73937" y="66387"/>
            <a:ext cx="20251973" cy="11170230"/>
          </a:xfrm>
          <a:prstGeom prst="rect">
            <a:avLst/>
          </a:prstGeom>
          <a:ln w="12700">
            <a:miter lim="400000"/>
          </a:ln>
        </p:spPr>
      </p:pic>
      <p:sp>
        <p:nvSpPr>
          <p:cNvPr id="152" name="Machine Learning…"/>
          <p:cNvSpPr txBox="1"/>
          <p:nvPr/>
        </p:nvSpPr>
        <p:spPr>
          <a:xfrm>
            <a:off x="4940" y="637734"/>
            <a:ext cx="20094224" cy="2097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8870" tIns="58870" rIns="58870" bIns="58870" anchor="ctr">
            <a:spAutoFit/>
          </a:bodyPr>
          <a:lstStyle/>
          <a:p>
            <a:pPr algn="ctr" defTabSz="676983">
              <a:defRPr sz="9000" i="1">
                <a:solidFill>
                  <a:srgbClr val="000000"/>
                </a:solidFill>
                <a:latin typeface="Helvetica"/>
                <a:ea typeface="Helvetica"/>
                <a:cs typeface="Helvetica"/>
                <a:sym typeface="Helvetica"/>
              </a:defRPr>
            </a:pPr>
            <a:r>
              <a:rPr sz="7416" i="1">
                <a:latin typeface="Helvetica"/>
                <a:cs typeface="Helvetica"/>
                <a:sym typeface="Helvetica"/>
              </a:rPr>
              <a:t>Machine Learning </a:t>
            </a:r>
          </a:p>
          <a:p>
            <a:pPr algn="ctr" defTabSz="676983">
              <a:defRPr sz="6600" i="1">
                <a:solidFill>
                  <a:srgbClr val="000000"/>
                </a:solidFill>
                <a:latin typeface="Helvetica"/>
                <a:ea typeface="Helvetica"/>
                <a:cs typeface="Helvetica"/>
                <a:sym typeface="Helvetica"/>
              </a:defRPr>
            </a:pPr>
            <a:r>
              <a:rPr lang="nl-NL" sz="5439" i="1">
                <a:latin typeface="Helvetica"/>
                <a:cs typeface="Helvetica"/>
                <a:sym typeface="Helvetica"/>
              </a:rPr>
              <a:t>7/8</a:t>
            </a:r>
            <a:r>
              <a:rPr sz="5439" i="1">
                <a:latin typeface="Helvetica"/>
                <a:cs typeface="Helvetica"/>
                <a:sym typeface="Helvetica"/>
              </a:rPr>
              <a:t>. </a:t>
            </a:r>
            <a:r>
              <a:rPr lang="nl-NL" sz="5439" i="1">
                <a:latin typeface="Helvetica"/>
                <a:cs typeface="Helvetica"/>
                <a:sym typeface="Helvetica"/>
              </a:rPr>
              <a:t>geavanceerde onderwerpen</a:t>
            </a:r>
            <a:endParaRPr sz="5439" i="1">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4E3FB-7B78-55C6-95E6-7F1729516DFF}"/>
              </a:ext>
            </a:extLst>
          </p:cNvPr>
          <p:cNvSpPr>
            <a:spLocks noGrp="1"/>
          </p:cNvSpPr>
          <p:nvPr>
            <p:ph type="title"/>
          </p:nvPr>
        </p:nvSpPr>
        <p:spPr/>
        <p:txBody>
          <a:bodyPr/>
          <a:lstStyle/>
          <a:p>
            <a:r>
              <a:rPr lang="nl-NL"/>
              <a:t>Principal Components Analysis (PCA)</a:t>
            </a:r>
          </a:p>
        </p:txBody>
      </p:sp>
      <p:sp>
        <p:nvSpPr>
          <p:cNvPr id="3" name="Tijdelijke aanduiding voor inhoud 2">
            <a:extLst>
              <a:ext uri="{FF2B5EF4-FFF2-40B4-BE49-F238E27FC236}">
                <a16:creationId xmlns:a16="http://schemas.microsoft.com/office/drawing/2014/main" id="{3BAF047F-66EE-3B83-F7F5-F4A335211357}"/>
              </a:ext>
            </a:extLst>
          </p:cNvPr>
          <p:cNvSpPr>
            <a:spLocks noGrp="1"/>
          </p:cNvSpPr>
          <p:nvPr>
            <p:ph idx="1"/>
          </p:nvPr>
        </p:nvSpPr>
        <p:spPr>
          <a:xfrm>
            <a:off x="3552825" y="3669550"/>
            <a:ext cx="8511086" cy="5769240"/>
          </a:xfrm>
        </p:spPr>
        <p:txBody>
          <a:bodyPr>
            <a:normAutofit fontScale="77500" lnSpcReduction="20000"/>
          </a:bodyPr>
          <a:lstStyle/>
          <a:p>
            <a:r>
              <a:rPr lang="nl-NL"/>
              <a:t>Ook bekend als Factoranalyse</a:t>
            </a:r>
          </a:p>
          <a:p>
            <a:r>
              <a:rPr lang="nl-NL"/>
              <a:t>Voorbeeld van </a:t>
            </a:r>
            <a:r>
              <a:rPr lang="nl-NL" b="1"/>
              <a:t>unsupervised</a:t>
            </a:r>
            <a:r>
              <a:rPr lang="nl-NL"/>
              <a:t> learning</a:t>
            </a:r>
          </a:p>
          <a:p>
            <a:pPr lvl="1"/>
            <a:r>
              <a:rPr lang="nl-NL"/>
              <a:t>Net als Clustering</a:t>
            </a:r>
          </a:p>
          <a:p>
            <a:r>
              <a:rPr lang="nl-NL"/>
              <a:t>Transformatie van de oorspronkelijke data</a:t>
            </a:r>
          </a:p>
          <a:p>
            <a:r>
              <a:rPr lang="nl-NL"/>
              <a:t>Aantal features = aantal dimensies</a:t>
            </a:r>
          </a:p>
          <a:p>
            <a:r>
              <a:rPr lang="nl-NL"/>
              <a:t>In 2 dimensies vind je 2 PC’s</a:t>
            </a:r>
          </a:p>
          <a:p>
            <a:pPr lvl="1"/>
            <a:r>
              <a:rPr lang="nl-NL"/>
              <a:t>De eerste lijkt op lineaire regressie</a:t>
            </a:r>
          </a:p>
          <a:p>
            <a:pPr lvl="1"/>
            <a:r>
              <a:rPr lang="nl-NL"/>
              <a:t>De tweede staat er haaks op</a:t>
            </a:r>
          </a:p>
          <a:p>
            <a:r>
              <a:rPr lang="nl-NL"/>
              <a:t>Meer dimensies =&gt; meer PC’s</a:t>
            </a:r>
          </a:p>
          <a:p>
            <a:pPr lvl="1"/>
            <a:r>
              <a:rPr lang="nl-NL"/>
              <a:t>Steeds haaks op het hyperplane van de vorige PC’s</a:t>
            </a:r>
          </a:p>
        </p:txBody>
      </p:sp>
      <p:pic>
        <p:nvPicPr>
          <p:cNvPr id="1026" name="Picture 2">
            <a:extLst>
              <a:ext uri="{FF2B5EF4-FFF2-40B4-BE49-F238E27FC236}">
                <a16:creationId xmlns:a16="http://schemas.microsoft.com/office/drawing/2014/main" id="{83590E51-C688-BDCA-8BEC-85340DCAF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2511" y="5269878"/>
            <a:ext cx="5054129" cy="3945207"/>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143CA62C-E5F8-B595-8B34-FC4F834A9C68}"/>
              </a:ext>
            </a:extLst>
          </p:cNvPr>
          <p:cNvSpPr txBox="1"/>
          <p:nvPr/>
        </p:nvSpPr>
        <p:spPr>
          <a:xfrm>
            <a:off x="12392249" y="9215084"/>
            <a:ext cx="5054129" cy="434734"/>
          </a:xfrm>
          <a:prstGeom prst="rect">
            <a:avLst/>
          </a:prstGeom>
          <a:noFill/>
        </p:spPr>
        <p:txBody>
          <a:bodyPr wrap="square" rtlCol="0">
            <a:spAutoFit/>
          </a:bodyPr>
          <a:lstStyle/>
          <a:p>
            <a:pPr defTabSz="1130379" hangingPunct="1"/>
            <a:r>
              <a:rPr lang="nl-NL" sz="2225" i="1" kern="1200">
                <a:solidFill>
                  <a:prstClr val="black"/>
                </a:solidFill>
                <a:latin typeface="Calibri" panose="020F0502020204030204"/>
              </a:rPr>
              <a:t>Bron: researchgate.net</a:t>
            </a:r>
          </a:p>
        </p:txBody>
      </p:sp>
    </p:spTree>
    <p:extLst>
      <p:ext uri="{BB962C8B-B14F-4D97-AF65-F5344CB8AC3E}">
        <p14:creationId xmlns:p14="http://schemas.microsoft.com/office/powerpoint/2010/main" val="217992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A32A46-5B22-2311-84EB-E2D2DA93EDE6}"/>
              </a:ext>
            </a:extLst>
          </p:cNvPr>
          <p:cNvSpPr>
            <a:spLocks noGrp="1"/>
          </p:cNvSpPr>
          <p:nvPr>
            <p:ph type="title"/>
          </p:nvPr>
        </p:nvSpPr>
        <p:spPr/>
        <p:txBody>
          <a:bodyPr/>
          <a:lstStyle/>
          <a:p>
            <a:r>
              <a:rPr lang="nl-NL"/>
              <a:t>Hoe zat het ook alweer: variantie</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8E2A2A65-74EE-DE63-8906-5CBAF820FFEF}"/>
                  </a:ext>
                </a:extLst>
              </p:cNvPr>
              <p:cNvSpPr>
                <a:spLocks noGrp="1"/>
              </p:cNvSpPr>
              <p:nvPr>
                <p:ph idx="1"/>
              </p:nvPr>
            </p:nvSpPr>
            <p:spPr/>
            <p:txBody>
              <a:bodyPr/>
              <a:lstStyle/>
              <a:p>
                <a14:m>
                  <m:oMath xmlns:m="http://schemas.openxmlformats.org/officeDocument/2006/math">
                    <m:sSup>
                      <m:sSupPr>
                        <m:ctrlPr>
                          <a:rPr lang="nl-NL" i="1" smtClean="0">
                            <a:latin typeface="Cambria Math" panose="02040503050406030204" pitchFamily="18" charset="0"/>
                            <a:ea typeface="Cambria Math" panose="02040503050406030204" pitchFamily="18" charset="0"/>
                          </a:rPr>
                        </m:ctrlPr>
                      </m:sSupPr>
                      <m:e>
                        <m:r>
                          <a:rPr lang="nl-NL" i="1">
                            <a:latin typeface="Cambria Math" panose="02040503050406030204" pitchFamily="18" charset="0"/>
                            <a:ea typeface="Cambria Math" panose="02040503050406030204" pitchFamily="18" charset="0"/>
                          </a:rPr>
                          <m:t>𝜎</m:t>
                        </m:r>
                      </m:e>
                      <m:sup>
                        <m:r>
                          <a:rPr lang="nl-NL" b="0" i="1" smtClean="0">
                            <a:latin typeface="Cambria Math" panose="02040503050406030204" pitchFamily="18" charset="0"/>
                            <a:ea typeface="Cambria Math" panose="02040503050406030204" pitchFamily="18" charset="0"/>
                          </a:rPr>
                          <m:t>2</m:t>
                        </m:r>
                      </m:sup>
                    </m:sSup>
                  </m:oMath>
                </a14:m>
                <a:r>
                  <a:rPr lang="nl-NL"/>
                  <a:t> = </a:t>
                </a:r>
                <a14:m>
                  <m:oMath xmlns:m="http://schemas.openxmlformats.org/officeDocument/2006/math">
                    <m:f>
                      <m:fPr>
                        <m:ctrlPr>
                          <a:rPr lang="nl-NL" i="1" smtClean="0">
                            <a:latin typeface="Cambria Math" panose="02040503050406030204" pitchFamily="18" charset="0"/>
                          </a:rPr>
                        </m:ctrlPr>
                      </m:fPr>
                      <m:num>
                        <m:nary>
                          <m:naryPr>
                            <m:chr m:val="∑"/>
                            <m:ctrlPr>
                              <a:rPr lang="nl-NL" i="1" smtClean="0">
                                <a:latin typeface="Cambria Math" panose="02040503050406030204" pitchFamily="18" charset="0"/>
                              </a:rPr>
                            </m:ctrlPr>
                          </m:naryPr>
                          <m:sub>
                            <m:r>
                              <m:rPr>
                                <m:brk m:alnAt="23"/>
                              </m:rPr>
                              <a:rPr lang="nl-NL" b="0" i="1" smtClean="0">
                                <a:latin typeface="Cambria Math" panose="02040503050406030204" pitchFamily="18" charset="0"/>
                              </a:rPr>
                              <m:t>𝑖</m:t>
                            </m:r>
                            <m:r>
                              <a:rPr lang="nl-NL" b="0" i="1" smtClean="0">
                                <a:latin typeface="Cambria Math" panose="02040503050406030204" pitchFamily="18" charset="0"/>
                              </a:rPr>
                              <m:t>=</m:t>
                            </m:r>
                            <m:r>
                              <a:rPr lang="nl-NL" b="0" i="1" smtClean="0">
                                <a:latin typeface="Cambria Math" panose="02040503050406030204" pitchFamily="18" charset="0"/>
                              </a:rPr>
                              <m:t>1</m:t>
                            </m:r>
                          </m:sub>
                          <m:sup>
                            <m:r>
                              <a:rPr lang="nl-NL" b="0" i="1" smtClean="0">
                                <a:latin typeface="Cambria Math" panose="02040503050406030204" pitchFamily="18" charset="0"/>
                              </a:rPr>
                              <m:t>𝑛</m:t>
                            </m:r>
                          </m:sup>
                          <m:e>
                            <m:sSup>
                              <m:sSupPr>
                                <m:ctrlPr>
                                  <a:rPr lang="nl-NL" i="1" smtClean="0">
                                    <a:latin typeface="Cambria Math" panose="02040503050406030204" pitchFamily="18" charset="0"/>
                                    <a:ea typeface="Cambria Math" panose="02040503050406030204" pitchFamily="18" charset="0"/>
                                  </a:rPr>
                                </m:ctrlPr>
                              </m:sSupPr>
                              <m:e>
                                <m:d>
                                  <m:dPr>
                                    <m:ctrlPr>
                                      <a:rPr lang="nl-NL" i="1">
                                        <a:latin typeface="Cambria Math" panose="02040503050406030204" pitchFamily="18" charset="0"/>
                                      </a:rPr>
                                    </m:ctrlPr>
                                  </m:dPr>
                                  <m:e>
                                    <m:sSub>
                                      <m:sSubPr>
                                        <m:ctrlPr>
                                          <a:rPr lang="nl-NL" i="1">
                                            <a:latin typeface="Cambria Math" panose="02040503050406030204" pitchFamily="18" charset="0"/>
                                          </a:rPr>
                                        </m:ctrlPr>
                                      </m:sSubPr>
                                      <m:e>
                                        <m:r>
                                          <a:rPr lang="nl-NL" i="1">
                                            <a:latin typeface="Cambria Math" panose="02040503050406030204" pitchFamily="18" charset="0"/>
                                          </a:rPr>
                                          <m:t>𝑥</m:t>
                                        </m:r>
                                      </m:e>
                                      <m:sub>
                                        <m:r>
                                          <a:rPr lang="nl-NL" i="1">
                                            <a:latin typeface="Cambria Math" panose="02040503050406030204" pitchFamily="18" charset="0"/>
                                          </a:rPr>
                                          <m:t>𝑖</m:t>
                                        </m:r>
                                      </m:sub>
                                    </m:sSub>
                                    <m:r>
                                      <a:rPr lang="nl-NL" i="1">
                                        <a:latin typeface="Cambria Math" panose="02040503050406030204" pitchFamily="18" charset="0"/>
                                      </a:rPr>
                                      <m:t> − </m:t>
                                    </m:r>
                                    <m:r>
                                      <a:rPr lang="nl-NL" i="1">
                                        <a:latin typeface="Cambria Math" panose="02040503050406030204" pitchFamily="18" charset="0"/>
                                        <a:ea typeface="Cambria Math" panose="02040503050406030204" pitchFamily="18" charset="0"/>
                                      </a:rPr>
                                      <m:t>𝜇</m:t>
                                    </m:r>
                                  </m:e>
                                </m:d>
                              </m:e>
                              <m:sup>
                                <m:r>
                                  <a:rPr lang="nl-NL" b="0" i="1" smtClean="0">
                                    <a:latin typeface="Cambria Math" panose="02040503050406030204" pitchFamily="18" charset="0"/>
                                    <a:ea typeface="Cambria Math" panose="02040503050406030204" pitchFamily="18" charset="0"/>
                                  </a:rPr>
                                  <m:t>2</m:t>
                                </m:r>
                              </m:sup>
                            </m:sSup>
                          </m:e>
                        </m:nary>
                      </m:num>
                      <m:den>
                        <m:r>
                          <a:rPr lang="nl-NL" b="0" i="1" smtClean="0">
                            <a:latin typeface="Cambria Math" panose="02040503050406030204" pitchFamily="18" charset="0"/>
                          </a:rPr>
                          <m:t>𝑛</m:t>
                        </m:r>
                      </m:den>
                    </m:f>
                  </m:oMath>
                </a14:m>
                <a:endParaRPr lang="nl-NL"/>
              </a:p>
              <a:p>
                <a:r>
                  <a:rPr lang="nl-NL"/>
                  <a:t>Gemiddelde gekwadrateerde afwijking van het gemiddelde</a:t>
                </a:r>
              </a:p>
              <a:p>
                <a:r>
                  <a:rPr lang="nl-NL"/>
                  <a:t>Wortel van de variantie = standaarddeviatie</a:t>
                </a:r>
              </a:p>
              <a:p>
                <a:r>
                  <a:rPr lang="nl-NL"/>
                  <a:t>Zegt dus iets over de </a:t>
                </a:r>
                <a:r>
                  <a:rPr lang="nl-NL" b="1"/>
                  <a:t>spreiding</a:t>
                </a:r>
                <a:r>
                  <a:rPr lang="nl-NL"/>
                  <a:t> van de data</a:t>
                </a:r>
              </a:p>
            </p:txBody>
          </p:sp>
        </mc:Choice>
        <mc:Fallback xmlns="">
          <p:sp>
            <p:nvSpPr>
              <p:cNvPr id="3" name="Tijdelijke aanduiding voor inhoud 2">
                <a:extLst>
                  <a:ext uri="{FF2B5EF4-FFF2-40B4-BE49-F238E27FC236}">
                    <a16:creationId xmlns:a16="http://schemas.microsoft.com/office/drawing/2014/main" id="{8E2A2A65-74EE-DE63-8906-5CBAF820FFEF}"/>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nl-NL">
                    <a:noFill/>
                  </a:rPr>
                  <a:t> </a:t>
                </a:r>
              </a:p>
            </p:txBody>
          </p:sp>
        </mc:Fallback>
      </mc:AlternateContent>
    </p:spTree>
    <p:extLst>
      <p:ext uri="{BB962C8B-B14F-4D97-AF65-F5344CB8AC3E}">
        <p14:creationId xmlns:p14="http://schemas.microsoft.com/office/powerpoint/2010/main" val="15138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3E57A-133A-52D9-F994-C4612C07AAF4}"/>
              </a:ext>
            </a:extLst>
          </p:cNvPr>
          <p:cNvSpPr>
            <a:spLocks noGrp="1"/>
          </p:cNvSpPr>
          <p:nvPr>
            <p:ph type="title"/>
          </p:nvPr>
        </p:nvSpPr>
        <p:spPr/>
        <p:txBody>
          <a:bodyPr/>
          <a:lstStyle/>
          <a:p>
            <a:r>
              <a:rPr lang="nl-NL"/>
              <a:t>Wat is een Principal Component (PC)?</a:t>
            </a:r>
          </a:p>
        </p:txBody>
      </p:sp>
      <p:sp>
        <p:nvSpPr>
          <p:cNvPr id="3" name="Tijdelijke aanduiding voor inhoud 2">
            <a:extLst>
              <a:ext uri="{FF2B5EF4-FFF2-40B4-BE49-F238E27FC236}">
                <a16:creationId xmlns:a16="http://schemas.microsoft.com/office/drawing/2014/main" id="{19D66E79-CC00-EDCA-0D31-2F6F8B43F2CA}"/>
              </a:ext>
            </a:extLst>
          </p:cNvPr>
          <p:cNvSpPr>
            <a:spLocks noGrp="1"/>
          </p:cNvSpPr>
          <p:nvPr>
            <p:ph idx="1"/>
          </p:nvPr>
        </p:nvSpPr>
        <p:spPr>
          <a:xfrm>
            <a:off x="3552825" y="3669550"/>
            <a:ext cx="7742921" cy="5545534"/>
          </a:xfrm>
        </p:spPr>
        <p:txBody>
          <a:bodyPr>
            <a:normAutofit fontScale="85000" lnSpcReduction="10000"/>
          </a:bodyPr>
          <a:lstStyle/>
          <a:p>
            <a:r>
              <a:rPr lang="nl-NL"/>
              <a:t>Elke PC verklaart een percentage van de variantie van de data</a:t>
            </a:r>
          </a:p>
          <a:p>
            <a:pPr lvl="1"/>
            <a:r>
              <a:rPr lang="nl-NL"/>
              <a:t>Keuze van de as zodanig dat dit % zo hoog mogelijk is</a:t>
            </a:r>
          </a:p>
          <a:p>
            <a:pPr lvl="1"/>
            <a:r>
              <a:rPr lang="nl-NL"/>
              <a:t>Of: zo klein mogelijke MSD tussen data en projectie daarvan op de as</a:t>
            </a:r>
          </a:p>
          <a:p>
            <a:r>
              <a:rPr lang="nl-NL"/>
              <a:t>Elke PC is een </a:t>
            </a:r>
            <a:r>
              <a:rPr lang="nl-NL" b="1"/>
              <a:t>combinatie van features</a:t>
            </a:r>
          </a:p>
          <a:p>
            <a:pPr lvl="1"/>
            <a:r>
              <a:rPr lang="nl-NL"/>
              <a:t>Voorbeeld:</a:t>
            </a:r>
          </a:p>
          <a:p>
            <a:pPr lvl="2"/>
            <a:r>
              <a:rPr lang="nl-NL"/>
              <a:t>PC1 = 0.5 F1 + 0.2 F2</a:t>
            </a:r>
          </a:p>
          <a:p>
            <a:pPr lvl="2"/>
            <a:r>
              <a:rPr lang="nl-NL"/>
              <a:t>PC2 = -0.2 F1 + 0.05 F2</a:t>
            </a:r>
          </a:p>
        </p:txBody>
      </p:sp>
      <p:pic>
        <p:nvPicPr>
          <p:cNvPr id="4" name="Picture 2">
            <a:extLst>
              <a:ext uri="{FF2B5EF4-FFF2-40B4-BE49-F238E27FC236}">
                <a16:creationId xmlns:a16="http://schemas.microsoft.com/office/drawing/2014/main" id="{8176640D-FF42-B82B-3AB2-0AAA7E5F4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7004" y="5269878"/>
            <a:ext cx="5054129" cy="3945207"/>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8C65714D-FA35-B5B6-D9B4-55CF3707CC67}"/>
              </a:ext>
            </a:extLst>
          </p:cNvPr>
          <p:cNvSpPr txBox="1"/>
          <p:nvPr/>
        </p:nvSpPr>
        <p:spPr>
          <a:xfrm>
            <a:off x="11657004" y="9215084"/>
            <a:ext cx="5054129" cy="434734"/>
          </a:xfrm>
          <a:prstGeom prst="rect">
            <a:avLst/>
          </a:prstGeom>
          <a:noFill/>
        </p:spPr>
        <p:txBody>
          <a:bodyPr wrap="square" rtlCol="0">
            <a:spAutoFit/>
          </a:bodyPr>
          <a:lstStyle/>
          <a:p>
            <a:pPr defTabSz="1130379" hangingPunct="1"/>
            <a:r>
              <a:rPr lang="nl-NL" sz="2225" i="1" kern="1200">
                <a:solidFill>
                  <a:prstClr val="black"/>
                </a:solidFill>
                <a:latin typeface="Calibri" panose="020F0502020204030204"/>
              </a:rPr>
              <a:t>Bron: researchgate.net</a:t>
            </a:r>
          </a:p>
        </p:txBody>
      </p:sp>
    </p:spTree>
    <p:extLst>
      <p:ext uri="{BB962C8B-B14F-4D97-AF65-F5344CB8AC3E}">
        <p14:creationId xmlns:p14="http://schemas.microsoft.com/office/powerpoint/2010/main" val="3015982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BE221-181A-9D52-568C-1DD37CACA852}"/>
              </a:ext>
            </a:extLst>
          </p:cNvPr>
          <p:cNvSpPr>
            <a:spLocks noGrp="1"/>
          </p:cNvSpPr>
          <p:nvPr>
            <p:ph type="title"/>
          </p:nvPr>
        </p:nvSpPr>
        <p:spPr/>
        <p:txBody>
          <a:bodyPr/>
          <a:lstStyle/>
          <a:p>
            <a:r>
              <a:rPr lang="nl-NL"/>
              <a:t>Toepassingen van PCA</a:t>
            </a:r>
          </a:p>
        </p:txBody>
      </p:sp>
      <p:sp>
        <p:nvSpPr>
          <p:cNvPr id="3" name="Tijdelijke aanduiding voor inhoud 2">
            <a:extLst>
              <a:ext uri="{FF2B5EF4-FFF2-40B4-BE49-F238E27FC236}">
                <a16:creationId xmlns:a16="http://schemas.microsoft.com/office/drawing/2014/main" id="{6D288973-1BF1-6205-84D2-6AA21C04A41F}"/>
              </a:ext>
            </a:extLst>
          </p:cNvPr>
          <p:cNvSpPr>
            <a:spLocks noGrp="1"/>
          </p:cNvSpPr>
          <p:nvPr>
            <p:ph idx="1"/>
          </p:nvPr>
        </p:nvSpPr>
        <p:spPr>
          <a:xfrm>
            <a:off x="3552825" y="3669551"/>
            <a:ext cx="12998450" cy="1342727"/>
          </a:xfrm>
        </p:spPr>
        <p:txBody>
          <a:bodyPr>
            <a:normAutofit fontScale="92500" lnSpcReduction="20000"/>
          </a:bodyPr>
          <a:lstStyle/>
          <a:p>
            <a:r>
              <a:rPr lang="nl-NL"/>
              <a:t>Dimensionaliteitsreductie</a:t>
            </a:r>
          </a:p>
          <a:p>
            <a:r>
              <a:rPr lang="nl-NL"/>
              <a:t>Compressie</a:t>
            </a:r>
          </a:p>
        </p:txBody>
      </p:sp>
      <p:pic>
        <p:nvPicPr>
          <p:cNvPr id="6146" name="Picture 2">
            <a:extLst>
              <a:ext uri="{FF2B5EF4-FFF2-40B4-BE49-F238E27FC236}">
                <a16:creationId xmlns:a16="http://schemas.microsoft.com/office/drawing/2014/main" id="{BC02A04D-71AF-3E4E-7A53-A522242C6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1790" y="5371895"/>
            <a:ext cx="6760522" cy="3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BC7D18-85A4-9BC0-4B53-2475FA87050A}"/>
              </a:ext>
            </a:extLst>
          </p:cNvPr>
          <p:cNvSpPr>
            <a:spLocks noGrp="1"/>
          </p:cNvSpPr>
          <p:nvPr>
            <p:ph type="title"/>
          </p:nvPr>
        </p:nvSpPr>
        <p:spPr/>
        <p:txBody>
          <a:bodyPr/>
          <a:lstStyle/>
          <a:p>
            <a:r>
              <a:rPr lang="nl-NL"/>
              <a:t>Intermezzo: live coding</a:t>
            </a:r>
          </a:p>
        </p:txBody>
      </p:sp>
      <p:sp>
        <p:nvSpPr>
          <p:cNvPr id="3" name="Tijdelijke aanduiding voor inhoud 2">
            <a:extLst>
              <a:ext uri="{FF2B5EF4-FFF2-40B4-BE49-F238E27FC236}">
                <a16:creationId xmlns:a16="http://schemas.microsoft.com/office/drawing/2014/main" id="{610C27AC-F2E4-2AB8-9E7F-010652D767C1}"/>
              </a:ext>
            </a:extLst>
          </p:cNvPr>
          <p:cNvSpPr>
            <a:spLocks noGrp="1"/>
          </p:cNvSpPr>
          <p:nvPr>
            <p:ph idx="1"/>
          </p:nvPr>
        </p:nvSpPr>
        <p:spPr>
          <a:xfrm>
            <a:off x="3552825" y="3669552"/>
            <a:ext cx="12998450" cy="859880"/>
          </a:xfrm>
        </p:spPr>
        <p:txBody>
          <a:bodyPr/>
          <a:lstStyle/>
          <a:p>
            <a:r>
              <a:rPr lang="nl-NL"/>
              <a:t>Notebook over PCA met scikit-learn</a:t>
            </a:r>
          </a:p>
        </p:txBody>
      </p:sp>
      <p:pic>
        <p:nvPicPr>
          <p:cNvPr id="4" name="Picture 2" descr="Technology - Logos Download">
            <a:extLst>
              <a:ext uri="{FF2B5EF4-FFF2-40B4-BE49-F238E27FC236}">
                <a16:creationId xmlns:a16="http://schemas.microsoft.com/office/drawing/2014/main" id="{A17E2F30-841E-4EBD-A1D6-4EC81B6910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2767" y="5651502"/>
            <a:ext cx="2402983" cy="28147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cikit-learn: librerie Python per il Machine Learning - Pulp Learning ...">
            <a:extLst>
              <a:ext uri="{FF2B5EF4-FFF2-40B4-BE49-F238E27FC236}">
                <a16:creationId xmlns:a16="http://schemas.microsoft.com/office/drawing/2014/main" id="{E9A47997-767D-D737-F711-3C9E112029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7968" y="5709828"/>
            <a:ext cx="5229189" cy="281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52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naïeve aanpak"/>
          <p:cNvSpPr txBox="1"/>
          <p:nvPr/>
        </p:nvSpPr>
        <p:spPr>
          <a:xfrm>
            <a:off x="3842688" y="4961114"/>
            <a:ext cx="12418730" cy="1380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taalmodellen: </a:t>
            </a:r>
            <a:r>
              <a:t>naïeve aanpak</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6" name="pasted-movie.png" descr="pasted-movie.png"/>
          <p:cNvPicPr>
            <a:picLocks noChangeAspect="1"/>
          </p:cNvPicPr>
          <p:nvPr/>
        </p:nvPicPr>
        <p:blipFill>
          <a:blip r:embed="rId2"/>
          <a:srcRect l="865" t="865" r="865" b="865"/>
          <a:stretch>
            <a:fillRect/>
          </a:stretch>
        </p:blipFill>
        <p:spPr>
          <a:xfrm>
            <a:off x="3380978" y="808434"/>
            <a:ext cx="13342303" cy="9686227"/>
          </a:xfrm>
          <a:prstGeom prst="rect">
            <a:avLst/>
          </a:prstGeom>
          <a:ln w="12700">
            <a:miter lim="400000"/>
          </a:ln>
        </p:spPr>
      </p:pic>
      <p:sp>
        <p:nvSpPr>
          <p:cNvPr id="927" name="Letterfrequenties in het Nederlands"/>
          <p:cNvSpPr txBox="1"/>
          <p:nvPr/>
        </p:nvSpPr>
        <p:spPr>
          <a:xfrm>
            <a:off x="5577254" y="128816"/>
            <a:ext cx="8949592"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Letterfrequenties in het Nederlands</a:t>
            </a:r>
          </a:p>
        </p:txBody>
      </p:sp>
      <p:sp>
        <p:nvSpPr>
          <p:cNvPr id="928" name="https://www.sttmedia.com/characterfrequency-dutch"/>
          <p:cNvSpPr txBox="1"/>
          <p:nvPr/>
        </p:nvSpPr>
        <p:spPr>
          <a:xfrm>
            <a:off x="14628668" y="10833195"/>
            <a:ext cx="535144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https://www.sttmedia.com/characterfrequency-dutch</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woordgrootte in het Nederlands"/>
          <p:cNvSpPr txBox="1"/>
          <p:nvPr/>
        </p:nvSpPr>
        <p:spPr>
          <a:xfrm>
            <a:off x="6015702" y="128816"/>
            <a:ext cx="8072696"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woordgrootte in het Nederlands</a:t>
            </a:r>
          </a:p>
        </p:txBody>
      </p:sp>
      <p:pic>
        <p:nvPicPr>
          <p:cNvPr id="931" name="pasted-movie.png" descr="pasted-movie.png"/>
          <p:cNvPicPr>
            <a:picLocks noChangeAspect="1"/>
          </p:cNvPicPr>
          <p:nvPr/>
        </p:nvPicPr>
        <p:blipFill>
          <a:blip r:embed="rId2"/>
          <a:stretch>
            <a:fillRect/>
          </a:stretch>
        </p:blipFill>
        <p:spPr>
          <a:xfrm>
            <a:off x="3339630" y="850433"/>
            <a:ext cx="13678840" cy="9856134"/>
          </a:xfrm>
          <a:prstGeom prst="rect">
            <a:avLst/>
          </a:prstGeom>
          <a:ln w="12700">
            <a:miter lim="400000"/>
          </a:ln>
        </p:spPr>
      </p:pic>
      <p:sp>
        <p:nvSpPr>
          <p:cNvPr id="932" name="https://www.sttmedia.com/characterfrequency-dutch"/>
          <p:cNvSpPr txBox="1"/>
          <p:nvPr/>
        </p:nvSpPr>
        <p:spPr>
          <a:xfrm>
            <a:off x="14628668" y="10833195"/>
            <a:ext cx="535144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https://www.sttmedia.com/characterfrequency-dutch</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34" name="w_freqs = list(df['percentage'])…"/>
          <p:cNvSpPr txBox="1"/>
          <p:nvPr/>
        </p:nvSpPr>
        <p:spPr>
          <a:xfrm>
            <a:off x="1" y="2444262"/>
            <a:ext cx="20104100" cy="6325546"/>
          </a:xfrm>
          <a:prstGeom prst="rect">
            <a:avLst/>
          </a:prstGeom>
          <a:solidFill>
            <a:srgbClr val="2B2B2B"/>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7800" tIns="177800" rIns="177800" bIns="177800">
            <a:spAutoFit/>
          </a:bodyPr>
          <a:lstStyle/>
          <a:p>
            <a:pPr defTabSz="457200">
              <a:defRPr sz="3000">
                <a:solidFill>
                  <a:srgbClr val="A9B7C6"/>
                </a:solidFill>
                <a:latin typeface="Courier"/>
                <a:ea typeface="Courier"/>
                <a:cs typeface="Courier"/>
                <a:sym typeface="Courier"/>
              </a:defRPr>
            </a:pPr>
            <a:r>
              <a:t>w_freqs = list(df[</a:t>
            </a:r>
            <a:r>
              <a:rPr>
                <a:solidFill>
                  <a:srgbClr val="6A8759"/>
                </a:solidFill>
              </a:rPr>
              <a:t>'percentage'</a:t>
            </a:r>
            <a:r>
              <a:t>])</a:t>
            </a:r>
          </a:p>
          <a:p>
            <a:pPr defTabSz="457200">
              <a:defRPr sz="3000">
                <a:solidFill>
                  <a:srgbClr val="A9B7C6"/>
                </a:solidFill>
                <a:latin typeface="Courier"/>
                <a:ea typeface="Courier"/>
                <a:cs typeface="Courier"/>
                <a:sym typeface="Courier"/>
              </a:defRPr>
            </a:pPr>
            <a:r>
              <a:t>l_freqs = list(ldf[</a:t>
            </a:r>
            <a:r>
              <a:rPr>
                <a:solidFill>
                  <a:srgbClr val="6A8759"/>
                </a:solidFill>
              </a:rPr>
              <a:t>'percentage'</a:t>
            </a:r>
            <a:r>
              <a:t>]/</a:t>
            </a:r>
            <a:r>
              <a:rPr>
                <a:solidFill>
                  <a:srgbClr val="6897BB"/>
                </a:solidFill>
              </a:rPr>
              <a:t>100</a:t>
            </a:r>
            <a:r>
              <a:t>)</a:t>
            </a:r>
          </a:p>
          <a:p>
            <a:pPr defTabSz="457200">
              <a:defRPr sz="3000">
                <a:solidFill>
                  <a:srgbClr val="A9B7C6"/>
                </a:solidFill>
                <a:latin typeface="Courier"/>
                <a:ea typeface="Courier"/>
                <a:cs typeface="Courier"/>
                <a:sym typeface="Courier"/>
              </a:defRPr>
            </a:pPr>
            <a:endParaRPr/>
          </a:p>
          <a:p>
            <a:pPr defTabSz="457200">
              <a:defRPr sz="3000">
                <a:solidFill>
                  <a:srgbClr val="A9B7C6"/>
                </a:solidFill>
                <a:latin typeface="Courier"/>
                <a:ea typeface="Courier"/>
                <a:cs typeface="Courier"/>
                <a:sym typeface="Courier"/>
              </a:defRPr>
            </a:pPr>
            <a:r>
              <a:t>result = </a:t>
            </a:r>
            <a:r>
              <a:rPr>
                <a:solidFill>
                  <a:srgbClr val="6A8759"/>
                </a:solidFill>
              </a:rPr>
              <a:t>''</a:t>
            </a:r>
          </a:p>
          <a:p>
            <a:pPr defTabSz="457200">
              <a:defRPr sz="3000">
                <a:solidFill>
                  <a:srgbClr val="6A8759"/>
                </a:solidFill>
                <a:latin typeface="Courier"/>
                <a:ea typeface="Courier"/>
                <a:cs typeface="Courier"/>
                <a:sym typeface="Courier"/>
              </a:defRPr>
            </a:pPr>
            <a:endParaRPr>
              <a:solidFill>
                <a:srgbClr val="6A8759"/>
              </a:solidFill>
            </a:endParaRPr>
          </a:p>
          <a:p>
            <a:pPr defTabSz="457200">
              <a:defRPr sz="3000">
                <a:solidFill>
                  <a:srgbClr val="808080"/>
                </a:solidFill>
                <a:latin typeface="Courier"/>
                <a:ea typeface="Courier"/>
                <a:cs typeface="Courier"/>
                <a:sym typeface="Courier"/>
              </a:defRPr>
            </a:pPr>
            <a:r>
              <a:t># we maken een stuk tekst van veertig woorden</a:t>
            </a:r>
          </a:p>
          <a:p>
            <a:pPr defTabSz="457200">
              <a:defRPr sz="3000">
                <a:solidFill>
                  <a:srgbClr val="A9B7C6"/>
                </a:solidFill>
                <a:latin typeface="Courier"/>
                <a:ea typeface="Courier"/>
                <a:cs typeface="Courier"/>
                <a:sym typeface="Courier"/>
              </a:defRPr>
            </a:pPr>
            <a:r>
              <a:rPr>
                <a:solidFill>
                  <a:srgbClr val="CC7831"/>
                </a:solidFill>
              </a:rPr>
              <a:t>for </a:t>
            </a:r>
            <a:r>
              <a:t>_ </a:t>
            </a:r>
            <a:r>
              <a:rPr>
                <a:solidFill>
                  <a:srgbClr val="CC7831"/>
                </a:solidFill>
              </a:rPr>
              <a:t>in </a:t>
            </a:r>
            <a:r>
              <a:t>range(</a:t>
            </a:r>
            <a:r>
              <a:rPr>
                <a:solidFill>
                  <a:srgbClr val="6897BB"/>
                </a:solidFill>
              </a:rPr>
              <a:t>40</a:t>
            </a:r>
            <a:r>
              <a:t>):</a:t>
            </a:r>
          </a:p>
          <a:p>
            <a:pPr defTabSz="457200">
              <a:defRPr sz="3000">
                <a:solidFill>
                  <a:srgbClr val="A9B7C6"/>
                </a:solidFill>
                <a:latin typeface="Courier"/>
                <a:ea typeface="Courier"/>
                <a:cs typeface="Courier"/>
                <a:sym typeface="Courier"/>
              </a:defRPr>
            </a:pPr>
            <a:r>
              <a:t>    w_lengte = np.random.choice(np.arange(len(w_freqs))</a:t>
            </a:r>
            <a:r>
              <a:rPr>
                <a:solidFill>
                  <a:srgbClr val="CC7831"/>
                </a:solidFill>
              </a:rPr>
              <a:t>, </a:t>
            </a:r>
            <a:r>
              <a:rPr>
                <a:solidFill>
                  <a:srgbClr val="AA4926"/>
                </a:solidFill>
              </a:rPr>
              <a:t>p</a:t>
            </a:r>
            <a:r>
              <a:t>=w_freqs)</a:t>
            </a:r>
          </a:p>
          <a:p>
            <a:pPr defTabSz="457200">
              <a:defRPr sz="3000">
                <a:solidFill>
                  <a:srgbClr val="A9B7C6"/>
                </a:solidFill>
                <a:latin typeface="Courier"/>
                <a:ea typeface="Courier"/>
                <a:cs typeface="Courier"/>
                <a:sym typeface="Courier"/>
              </a:defRPr>
            </a:pPr>
            <a:r>
              <a:t>    </a:t>
            </a:r>
            <a:r>
              <a:rPr>
                <a:solidFill>
                  <a:srgbClr val="CC7831"/>
                </a:solidFill>
              </a:rPr>
              <a:t>for </a:t>
            </a:r>
            <a:r>
              <a:t>_ </a:t>
            </a:r>
            <a:r>
              <a:rPr>
                <a:solidFill>
                  <a:srgbClr val="CC7831"/>
                </a:solidFill>
              </a:rPr>
              <a:t>in </a:t>
            </a:r>
            <a:r>
              <a:t>range(w_lengte):</a:t>
            </a:r>
          </a:p>
          <a:p>
            <a:pPr defTabSz="457200">
              <a:defRPr sz="3000">
                <a:solidFill>
                  <a:srgbClr val="A9B7C6"/>
                </a:solidFill>
                <a:latin typeface="Courier"/>
                <a:ea typeface="Courier"/>
                <a:cs typeface="Courier"/>
                <a:sym typeface="Courier"/>
              </a:defRPr>
            </a:pPr>
            <a:r>
              <a:t>        result += chr(ord(</a:t>
            </a:r>
            <a:r>
              <a:rPr>
                <a:solidFill>
                  <a:srgbClr val="6A8759"/>
                </a:solidFill>
              </a:rPr>
              <a:t>'a'</a:t>
            </a:r>
            <a:r>
              <a:t>) + np.random.choice(np.arange(</a:t>
            </a:r>
            <a:r>
              <a:rPr>
                <a:solidFill>
                  <a:srgbClr val="6897BB"/>
                </a:solidFill>
              </a:rPr>
              <a:t>26</a:t>
            </a:r>
            <a:r>
              <a:t>)</a:t>
            </a:r>
            <a:r>
              <a:rPr>
                <a:solidFill>
                  <a:srgbClr val="CC7831"/>
                </a:solidFill>
              </a:rPr>
              <a:t>, </a:t>
            </a:r>
            <a:r>
              <a:rPr>
                <a:solidFill>
                  <a:srgbClr val="AA4926"/>
                </a:solidFill>
              </a:rPr>
              <a:t>p</a:t>
            </a:r>
            <a:r>
              <a:t>=l_freqs))</a:t>
            </a:r>
          </a:p>
          <a:p>
            <a:pPr defTabSz="457200">
              <a:defRPr sz="3000">
                <a:solidFill>
                  <a:srgbClr val="A9B7C6"/>
                </a:solidFill>
                <a:latin typeface="Courier"/>
                <a:ea typeface="Courier"/>
                <a:cs typeface="Courier"/>
                <a:sym typeface="Courier"/>
              </a:defRPr>
            </a:pPr>
            <a:r>
              <a:t>    result += </a:t>
            </a:r>
            <a:r>
              <a:rPr>
                <a:solidFill>
                  <a:srgbClr val="6A8759"/>
                </a:solidFill>
              </a:rPr>
              <a:t>' '</a:t>
            </a:r>
          </a:p>
          <a:p>
            <a:pPr defTabSz="457200">
              <a:defRPr sz="3000">
                <a:solidFill>
                  <a:srgbClr val="6A8759"/>
                </a:solidFill>
                <a:latin typeface="Courier"/>
                <a:ea typeface="Courier"/>
                <a:cs typeface="Courier"/>
                <a:sym typeface="Courier"/>
              </a:defRPr>
            </a:pPr>
            <a:endParaRPr>
              <a:solidFill>
                <a:srgbClr val="6A8759"/>
              </a:solidFill>
            </a:endParaRPr>
          </a:p>
          <a:p>
            <a:pPr defTabSz="457200">
              <a:defRPr sz="3000">
                <a:solidFill>
                  <a:srgbClr val="A9B7C6"/>
                </a:solidFill>
                <a:latin typeface="Courier"/>
                <a:ea typeface="Courier"/>
                <a:cs typeface="Courier"/>
                <a:sym typeface="Courier"/>
              </a:defRPr>
            </a:pPr>
            <a:r>
              <a:t>result</a:t>
            </a:r>
          </a:p>
        </p:txBody>
      </p:sp>
      <p:grpSp>
        <p:nvGrpSpPr>
          <p:cNvPr id="937" name="Groepeer"/>
          <p:cNvGrpSpPr/>
          <p:nvPr/>
        </p:nvGrpSpPr>
        <p:grpSpPr>
          <a:xfrm>
            <a:off x="10210799" y="8477250"/>
            <a:ext cx="9539568" cy="1530808"/>
            <a:chOff x="0" y="0"/>
            <a:chExt cx="9539566" cy="1530807"/>
          </a:xfrm>
        </p:grpSpPr>
        <p:pic>
          <p:nvPicPr>
            <p:cNvPr id="935" name="pasted-movie.png" descr="pasted-movie.png"/>
            <p:cNvPicPr>
              <a:picLocks noChangeAspect="1"/>
            </p:cNvPicPr>
            <p:nvPr/>
          </p:nvPicPr>
          <p:blipFill>
            <a:blip r:embed="rId2"/>
            <a:stretch>
              <a:fillRect/>
            </a:stretch>
          </p:blipFill>
          <p:spPr>
            <a:xfrm>
              <a:off x="0" y="0"/>
              <a:ext cx="9537700" cy="1358900"/>
            </a:xfrm>
            <a:prstGeom prst="rect">
              <a:avLst/>
            </a:prstGeom>
            <a:ln w="12700" cap="flat">
              <a:noFill/>
              <a:miter lim="400000"/>
            </a:ln>
            <a:effectLst/>
          </p:spPr>
        </p:pic>
        <p:sp>
          <p:nvSpPr>
            <p:cNvPr id="936" name="(https://numpy.org/doc/stable/reference/random/generated/numpy.random.choice.html)"/>
            <p:cNvSpPr txBox="1"/>
            <p:nvPr/>
          </p:nvSpPr>
          <p:spPr>
            <a:xfrm>
              <a:off x="2911086" y="1250008"/>
              <a:ext cx="6628481" cy="2808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1400">
                  <a:latin typeface="+mj-lt"/>
                  <a:ea typeface="+mj-ea"/>
                  <a:cs typeface="+mj-cs"/>
                  <a:sym typeface="Calibri"/>
                </a:defRPr>
              </a:lvl1pPr>
            </a:lstStyle>
            <a:p>
              <a:r>
                <a:t>(https://numpy.org/doc/stable/reference/random/generated/numpy.random.choice.html)</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evahhose teeoiertneak rdreadgidhs adialdsdlohgsbn egveintuiedj vilejreesliinigaepejithv atree tfnojattea nodtrnnir etesoejmltrhal ztnilsentcr nrsrmeggru dlptr asonebeaoebjeeleimf touhrltmr lntvfeuealge iaeeeavwbl oeerrunvaliawse hrndbaediee heuvt naeeatt"/>
          <p:cNvSpPr txBox="1"/>
          <p:nvPr/>
        </p:nvSpPr>
        <p:spPr>
          <a:xfrm>
            <a:off x="851689" y="4432300"/>
            <a:ext cx="18400722" cy="2112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evahhose te</a:t>
            </a:r>
            <a:r>
              <a:rPr lang="nl-NL"/>
              <a:t> </a:t>
            </a:r>
            <a:r>
              <a:t>eoiertneak rdreadg</a:t>
            </a:r>
            <a:r>
              <a:rPr lang="nl-NL"/>
              <a:t> </a:t>
            </a:r>
            <a:r>
              <a:t>idhs adi</a:t>
            </a:r>
            <a:r>
              <a:rPr lang="nl-NL"/>
              <a:t> </a:t>
            </a:r>
            <a:r>
              <a:t>al</a:t>
            </a:r>
            <a:r>
              <a:rPr lang="nl-NL"/>
              <a:t> </a:t>
            </a:r>
            <a:r>
              <a:t>dsdlo</a:t>
            </a:r>
            <a:r>
              <a:rPr lang="nl-NL"/>
              <a:t> </a:t>
            </a:r>
            <a:r>
              <a:t>hgsbn egveint</a:t>
            </a:r>
            <a:r>
              <a:rPr lang="nl-NL"/>
              <a:t> </a:t>
            </a:r>
            <a:r>
              <a:t>ui</a:t>
            </a:r>
            <a:r>
              <a:rPr lang="nl-NL"/>
              <a:t> </a:t>
            </a:r>
            <a:r>
              <a:t>edj vilejrees</a:t>
            </a:r>
            <a:r>
              <a:rPr lang="nl-NL"/>
              <a:t> </a:t>
            </a:r>
            <a:r>
              <a:t>liiniga</a:t>
            </a:r>
            <a:r>
              <a:rPr lang="nl-NL"/>
              <a:t> </a:t>
            </a:r>
            <a:r>
              <a:t>epejithv atree tf</a:t>
            </a:r>
            <a:r>
              <a:rPr lang="nl-NL"/>
              <a:t> </a:t>
            </a:r>
            <a:r>
              <a:t>nojatt</a:t>
            </a:r>
            <a:r>
              <a:rPr lang="nl-NL"/>
              <a:t> </a:t>
            </a:r>
            <a:r>
              <a:t>ea nod</a:t>
            </a:r>
            <a:r>
              <a:rPr lang="nl-NL"/>
              <a:t> </a:t>
            </a:r>
            <a:r>
              <a:t>trnnir etesoejmltrhal ztnilsentcr nrsrmeg</a:t>
            </a:r>
            <a:r>
              <a:rPr lang="nl-NL"/>
              <a:t> </a:t>
            </a:r>
            <a:r>
              <a:t>gru dlptr asone</a:t>
            </a:r>
            <a:r>
              <a:rPr lang="nl-NL"/>
              <a:t> </a:t>
            </a:r>
            <a:r>
              <a:t>beaoebjee</a:t>
            </a:r>
            <a:r>
              <a:rPr lang="nl-NL"/>
              <a:t> </a:t>
            </a:r>
            <a:r>
              <a:t>leimf touhrl</a:t>
            </a:r>
            <a:r>
              <a:rPr lang="nl-NL"/>
              <a:t> </a:t>
            </a:r>
            <a:r>
              <a:t>tmr lntvfeueal</a:t>
            </a:r>
            <a:r>
              <a:rPr lang="nl-NL"/>
              <a:t> </a:t>
            </a:r>
            <a:r>
              <a:t>ge iaeeeavwbl oeer</a:t>
            </a:r>
            <a:r>
              <a:rPr lang="nl-NL"/>
              <a:t> </a:t>
            </a:r>
            <a:r>
              <a:t>runvaliaw</a:t>
            </a:r>
            <a:r>
              <a:rPr lang="nl-NL"/>
              <a:t> </a:t>
            </a:r>
            <a:r>
              <a:t>se hrnd</a:t>
            </a:r>
            <a:r>
              <a:rPr lang="nl-NL"/>
              <a:t> </a:t>
            </a:r>
            <a:r>
              <a:t>baed</a:t>
            </a:r>
            <a:r>
              <a:rPr lang="nl-NL"/>
              <a:t> </a:t>
            </a:r>
            <a:r>
              <a:t>iee heuvt naeeattn dgrnretilm er</a:t>
            </a:r>
            <a:r>
              <a:rPr lang="nl-NL"/>
              <a:t> </a:t>
            </a:r>
            <a:r>
              <a:t>jsehvpet</a:t>
            </a:r>
            <a:r>
              <a:rPr lang="nl-NL"/>
              <a:t> </a:t>
            </a:r>
            <a:r>
              <a:t>nmkp eydienee algfi ttp</a:t>
            </a:r>
            <a:r>
              <a:rPr lang="nl-NL"/>
              <a:t> </a:t>
            </a:r>
            <a:r>
              <a:t>dtsp atpdjed rea</a:t>
            </a:r>
            <a:r>
              <a:rPr lang="nl-NL"/>
              <a:t> </a:t>
            </a:r>
            <a:r>
              <a:t>vn penr</a:t>
            </a:r>
            <a:r>
              <a:rPr lang="nl-NL"/>
              <a:t> </a:t>
            </a:r>
            <a:r>
              <a:t>koeee aenogra</a:t>
            </a:r>
            <a:r>
              <a:rPr lang="nl-NL"/>
              <a:t> </a:t>
            </a:r>
            <a:r>
              <a:t>tne dn</a:t>
            </a:r>
            <a:r>
              <a:rPr lang="nl-NL"/>
              <a:t> </a:t>
            </a:r>
            <a:r>
              <a:t>edetvsns tbidl</a:t>
            </a:r>
            <a:r>
              <a:rPr lang="nl-NL"/>
              <a:t> </a:t>
            </a:r>
            <a:r>
              <a:t>zidive nkablsehi anaerodt tv</a:t>
            </a:r>
            <a:r>
              <a:rPr lang="nl-NL"/>
              <a:t> </a:t>
            </a:r>
            <a:r>
              <a:t>pone eded</a:t>
            </a:r>
            <a:r>
              <a:rPr lang="nl-NL"/>
              <a:t> </a:t>
            </a:r>
            <a:r>
              <a:t>nue</a:t>
            </a:r>
            <a:r>
              <a:rPr lang="nl-NL"/>
              <a:t> </a:t>
            </a:r>
            <a:r>
              <a:t>tltr eoonggt btoa</a:t>
            </a:r>
            <a:r>
              <a:rPr lang="nl-NL"/>
              <a:t> </a:t>
            </a:r>
            <a:r>
              <a:t>oond dsr</a:t>
            </a:r>
            <a:r>
              <a:rPr lang="nl-NL"/>
              <a:t> </a:t>
            </a:r>
            <a:r>
              <a:t>norleeo</a:t>
            </a:r>
            <a:r>
              <a:rPr lang="nl-NL"/>
              <a:t> </a:t>
            </a:r>
            <a:r>
              <a:t>ac ioioeu</a:t>
            </a:r>
            <a:r>
              <a:rPr lang="nl-NL"/>
              <a:t> </a:t>
            </a:r>
            <a:r>
              <a:t>nrsbndn</a:t>
            </a:r>
            <a:r>
              <a:rPr lang="nl-NL"/>
              <a:t> </a:t>
            </a:r>
            <a:r>
              <a:t>mrh</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8A805-DD56-80E6-890A-A5AD4ABAE6B5}"/>
              </a:ext>
            </a:extLst>
          </p:cNvPr>
          <p:cNvSpPr>
            <a:spLocks noGrp="1"/>
          </p:cNvSpPr>
          <p:nvPr>
            <p:ph type="title"/>
          </p:nvPr>
        </p:nvSpPr>
        <p:spPr/>
        <p:txBody>
          <a:bodyPr/>
          <a:lstStyle/>
          <a:p>
            <a:r>
              <a:rPr lang="nl-NL"/>
              <a:t>Onderwerpen</a:t>
            </a:r>
          </a:p>
        </p:txBody>
      </p:sp>
      <p:sp>
        <p:nvSpPr>
          <p:cNvPr id="3" name="Tijdelijke aanduiding voor inhoud 2">
            <a:extLst>
              <a:ext uri="{FF2B5EF4-FFF2-40B4-BE49-F238E27FC236}">
                <a16:creationId xmlns:a16="http://schemas.microsoft.com/office/drawing/2014/main" id="{5FB91EE0-554E-3F35-4800-D77481C2C86C}"/>
              </a:ext>
            </a:extLst>
          </p:cNvPr>
          <p:cNvSpPr>
            <a:spLocks noGrp="1"/>
          </p:cNvSpPr>
          <p:nvPr>
            <p:ph idx="1"/>
          </p:nvPr>
        </p:nvSpPr>
        <p:spPr/>
        <p:txBody>
          <a:bodyPr/>
          <a:lstStyle/>
          <a:p>
            <a:r>
              <a:rPr lang="nl-NL"/>
              <a:t>Dimensionaliteitsreductie</a:t>
            </a:r>
          </a:p>
          <a:p>
            <a:r>
              <a:rPr lang="nl-NL"/>
              <a:t>Taalmodellen</a:t>
            </a:r>
          </a:p>
          <a:p>
            <a:pPr lvl="1"/>
            <a:r>
              <a:rPr lang="nl-NL"/>
              <a:t>naïeve aanpak</a:t>
            </a:r>
          </a:p>
          <a:p>
            <a:pPr lvl="1"/>
            <a:r>
              <a:rPr lang="nl-NL"/>
              <a:t>n-grams</a:t>
            </a:r>
          </a:p>
          <a:p>
            <a:pPr lvl="1"/>
            <a:r>
              <a:rPr lang="nl-NL"/>
              <a:t>word embeddings</a:t>
            </a:r>
          </a:p>
          <a:p>
            <a:pPr lvl="1"/>
            <a:r>
              <a:rPr lang="nl-NL"/>
              <a:t>overige bouwstenen</a:t>
            </a:r>
          </a:p>
          <a:p>
            <a:r>
              <a:rPr lang="nl-NL"/>
              <a:t>Recurrente neurale netwerken</a:t>
            </a:r>
          </a:p>
          <a:p>
            <a:r>
              <a:rPr lang="nl-NL"/>
              <a:t>Transformers</a:t>
            </a:r>
          </a:p>
        </p:txBody>
      </p:sp>
    </p:spTree>
    <p:extLst>
      <p:ext uri="{BB962C8B-B14F-4D97-AF65-F5344CB8AC3E}">
        <p14:creationId xmlns:p14="http://schemas.microsoft.com/office/powerpoint/2010/main" val="271454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Op basis van digrammen"/>
          <p:cNvSpPr txBox="1"/>
          <p:nvPr/>
        </p:nvSpPr>
        <p:spPr>
          <a:xfrm>
            <a:off x="6948407" y="128816"/>
            <a:ext cx="6207285"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4800">
                <a:latin typeface="+mj-lt"/>
                <a:ea typeface="+mj-ea"/>
                <a:cs typeface="+mj-cs"/>
                <a:sym typeface="Calibri"/>
              </a:defRPr>
            </a:pPr>
            <a:r>
              <a:t>Op basis van </a:t>
            </a:r>
            <a:r>
              <a:rPr i="1"/>
              <a:t>digrammen</a:t>
            </a:r>
          </a:p>
        </p:txBody>
      </p:sp>
      <p:sp>
        <p:nvSpPr>
          <p:cNvPr id="942" name="A"/>
          <p:cNvSpPr txBox="1"/>
          <p:nvPr/>
        </p:nvSpPr>
        <p:spPr>
          <a:xfrm>
            <a:off x="549775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t>
            </a:r>
          </a:p>
        </p:txBody>
      </p:sp>
      <p:sp>
        <p:nvSpPr>
          <p:cNvPr id="943" name="B"/>
          <p:cNvSpPr txBox="1"/>
          <p:nvPr/>
        </p:nvSpPr>
        <p:spPr>
          <a:xfrm>
            <a:off x="723003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t>
            </a:r>
          </a:p>
        </p:txBody>
      </p:sp>
      <p:sp>
        <p:nvSpPr>
          <p:cNvPr id="944" name="C"/>
          <p:cNvSpPr txBox="1"/>
          <p:nvPr/>
        </p:nvSpPr>
        <p:spPr>
          <a:xfrm>
            <a:off x="896231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t>
            </a:r>
          </a:p>
        </p:txBody>
      </p:sp>
      <p:sp>
        <p:nvSpPr>
          <p:cNvPr id="945" name="D"/>
          <p:cNvSpPr txBox="1"/>
          <p:nvPr/>
        </p:nvSpPr>
        <p:spPr>
          <a:xfrm>
            <a:off x="1069459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D</a:t>
            </a:r>
          </a:p>
        </p:txBody>
      </p:sp>
      <p:sp>
        <p:nvSpPr>
          <p:cNvPr id="946" name="..."/>
          <p:cNvSpPr txBox="1"/>
          <p:nvPr/>
        </p:nvSpPr>
        <p:spPr>
          <a:xfrm>
            <a:off x="12059864" y="2123369"/>
            <a:ext cx="120517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t>
            </a:r>
          </a:p>
        </p:txBody>
      </p:sp>
      <p:sp>
        <p:nvSpPr>
          <p:cNvPr id="947" name="Z"/>
          <p:cNvSpPr txBox="1"/>
          <p:nvPr/>
        </p:nvSpPr>
        <p:spPr>
          <a:xfrm>
            <a:off x="14159154"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t>
            </a:r>
          </a:p>
        </p:txBody>
      </p:sp>
      <p:sp>
        <p:nvSpPr>
          <p:cNvPr id="948" name="A"/>
          <p:cNvSpPr txBox="1"/>
          <p:nvPr/>
        </p:nvSpPr>
        <p:spPr>
          <a:xfrm>
            <a:off x="3922955" y="34949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t>
            </a:r>
          </a:p>
        </p:txBody>
      </p:sp>
      <p:sp>
        <p:nvSpPr>
          <p:cNvPr id="949" name="B"/>
          <p:cNvSpPr txBox="1"/>
          <p:nvPr/>
        </p:nvSpPr>
        <p:spPr>
          <a:xfrm>
            <a:off x="3922955" y="4976362"/>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t>
            </a:r>
          </a:p>
        </p:txBody>
      </p:sp>
      <p:sp>
        <p:nvSpPr>
          <p:cNvPr id="950" name="C"/>
          <p:cNvSpPr txBox="1"/>
          <p:nvPr/>
        </p:nvSpPr>
        <p:spPr>
          <a:xfrm>
            <a:off x="3922955" y="62635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t>
            </a:r>
          </a:p>
        </p:txBody>
      </p:sp>
      <p:sp>
        <p:nvSpPr>
          <p:cNvPr id="951" name="..."/>
          <p:cNvSpPr txBox="1"/>
          <p:nvPr/>
        </p:nvSpPr>
        <p:spPr>
          <a:xfrm>
            <a:off x="3555945" y="7711369"/>
            <a:ext cx="120517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t>
            </a:r>
          </a:p>
        </p:txBody>
      </p:sp>
      <p:sp>
        <p:nvSpPr>
          <p:cNvPr id="952" name="Z"/>
          <p:cNvSpPr txBox="1"/>
          <p:nvPr/>
        </p:nvSpPr>
        <p:spPr>
          <a:xfrm>
            <a:off x="3922955" y="91591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t>
            </a:r>
          </a:p>
        </p:txBody>
      </p:sp>
      <p:sp>
        <p:nvSpPr>
          <p:cNvPr id="953" name="AA"/>
          <p:cNvSpPr txBox="1"/>
          <p:nvPr/>
        </p:nvSpPr>
        <p:spPr>
          <a:xfrm>
            <a:off x="561586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a:t>
            </a:r>
          </a:p>
        </p:txBody>
      </p:sp>
      <p:sp>
        <p:nvSpPr>
          <p:cNvPr id="954" name="AB"/>
          <p:cNvSpPr txBox="1"/>
          <p:nvPr/>
        </p:nvSpPr>
        <p:spPr>
          <a:xfrm>
            <a:off x="730877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AB</a:t>
            </a:r>
          </a:p>
        </p:txBody>
      </p:sp>
      <p:sp>
        <p:nvSpPr>
          <p:cNvPr id="955" name="AC"/>
          <p:cNvSpPr txBox="1"/>
          <p:nvPr/>
        </p:nvSpPr>
        <p:spPr>
          <a:xfrm>
            <a:off x="900168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AC</a:t>
            </a:r>
          </a:p>
        </p:txBody>
      </p:sp>
      <p:sp>
        <p:nvSpPr>
          <p:cNvPr id="956" name="AD"/>
          <p:cNvSpPr txBox="1"/>
          <p:nvPr/>
        </p:nvSpPr>
        <p:spPr>
          <a:xfrm>
            <a:off x="1069459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AD</a:t>
            </a:r>
          </a:p>
        </p:txBody>
      </p:sp>
      <p:sp>
        <p:nvSpPr>
          <p:cNvPr id="957" name="AZ"/>
          <p:cNvSpPr txBox="1"/>
          <p:nvPr/>
        </p:nvSpPr>
        <p:spPr>
          <a:xfrm>
            <a:off x="13975650" y="34949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AZ</a:t>
            </a:r>
          </a:p>
        </p:txBody>
      </p:sp>
      <p:sp>
        <p:nvSpPr>
          <p:cNvPr id="958" name="BA"/>
          <p:cNvSpPr txBox="1"/>
          <p:nvPr/>
        </p:nvSpPr>
        <p:spPr>
          <a:xfrm>
            <a:off x="561586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a:t>
            </a:r>
          </a:p>
        </p:txBody>
      </p:sp>
      <p:sp>
        <p:nvSpPr>
          <p:cNvPr id="959" name="BB"/>
          <p:cNvSpPr txBox="1"/>
          <p:nvPr/>
        </p:nvSpPr>
        <p:spPr>
          <a:xfrm>
            <a:off x="730877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BB</a:t>
            </a:r>
          </a:p>
        </p:txBody>
      </p:sp>
      <p:sp>
        <p:nvSpPr>
          <p:cNvPr id="960" name="BC"/>
          <p:cNvSpPr txBox="1"/>
          <p:nvPr/>
        </p:nvSpPr>
        <p:spPr>
          <a:xfrm>
            <a:off x="900168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BC</a:t>
            </a:r>
          </a:p>
        </p:txBody>
      </p:sp>
      <p:sp>
        <p:nvSpPr>
          <p:cNvPr id="961" name="BD"/>
          <p:cNvSpPr txBox="1"/>
          <p:nvPr/>
        </p:nvSpPr>
        <p:spPr>
          <a:xfrm>
            <a:off x="1069459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BD</a:t>
            </a:r>
          </a:p>
        </p:txBody>
      </p:sp>
      <p:sp>
        <p:nvSpPr>
          <p:cNvPr id="962" name="BZ"/>
          <p:cNvSpPr txBox="1"/>
          <p:nvPr/>
        </p:nvSpPr>
        <p:spPr>
          <a:xfrm>
            <a:off x="14080414" y="48792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BZ</a:t>
            </a:r>
          </a:p>
        </p:txBody>
      </p:sp>
      <p:sp>
        <p:nvSpPr>
          <p:cNvPr id="963" name="CA"/>
          <p:cNvSpPr txBox="1"/>
          <p:nvPr/>
        </p:nvSpPr>
        <p:spPr>
          <a:xfrm>
            <a:off x="561586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a:t>
            </a:r>
          </a:p>
        </p:txBody>
      </p:sp>
      <p:sp>
        <p:nvSpPr>
          <p:cNvPr id="964" name="CB"/>
          <p:cNvSpPr txBox="1"/>
          <p:nvPr/>
        </p:nvSpPr>
        <p:spPr>
          <a:xfrm>
            <a:off x="730877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CB</a:t>
            </a:r>
          </a:p>
        </p:txBody>
      </p:sp>
      <p:sp>
        <p:nvSpPr>
          <p:cNvPr id="965" name="CC"/>
          <p:cNvSpPr txBox="1"/>
          <p:nvPr/>
        </p:nvSpPr>
        <p:spPr>
          <a:xfrm>
            <a:off x="900168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CC</a:t>
            </a:r>
          </a:p>
        </p:txBody>
      </p:sp>
      <p:sp>
        <p:nvSpPr>
          <p:cNvPr id="966" name="CD"/>
          <p:cNvSpPr txBox="1"/>
          <p:nvPr/>
        </p:nvSpPr>
        <p:spPr>
          <a:xfrm>
            <a:off x="1069459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CD</a:t>
            </a:r>
          </a:p>
        </p:txBody>
      </p:sp>
      <p:sp>
        <p:nvSpPr>
          <p:cNvPr id="967" name="CZ"/>
          <p:cNvSpPr txBox="1"/>
          <p:nvPr/>
        </p:nvSpPr>
        <p:spPr>
          <a:xfrm>
            <a:off x="14080414" y="62635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CZ</a:t>
            </a:r>
          </a:p>
        </p:txBody>
      </p:sp>
      <p:sp>
        <p:nvSpPr>
          <p:cNvPr id="968" name="ZA"/>
          <p:cNvSpPr txBox="1"/>
          <p:nvPr/>
        </p:nvSpPr>
        <p:spPr>
          <a:xfrm>
            <a:off x="561586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a:t>
            </a:r>
          </a:p>
        </p:txBody>
      </p:sp>
      <p:sp>
        <p:nvSpPr>
          <p:cNvPr id="969" name="ZB"/>
          <p:cNvSpPr txBox="1"/>
          <p:nvPr/>
        </p:nvSpPr>
        <p:spPr>
          <a:xfrm>
            <a:off x="730877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ZB</a:t>
            </a:r>
          </a:p>
        </p:txBody>
      </p:sp>
      <p:sp>
        <p:nvSpPr>
          <p:cNvPr id="970" name="ZC"/>
          <p:cNvSpPr txBox="1"/>
          <p:nvPr/>
        </p:nvSpPr>
        <p:spPr>
          <a:xfrm>
            <a:off x="900168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ZC</a:t>
            </a:r>
          </a:p>
        </p:txBody>
      </p:sp>
      <p:sp>
        <p:nvSpPr>
          <p:cNvPr id="971" name="ZD"/>
          <p:cNvSpPr txBox="1"/>
          <p:nvPr/>
        </p:nvSpPr>
        <p:spPr>
          <a:xfrm>
            <a:off x="1069459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ZD</a:t>
            </a:r>
          </a:p>
        </p:txBody>
      </p:sp>
      <p:sp>
        <p:nvSpPr>
          <p:cNvPr id="972" name="ZZ"/>
          <p:cNvSpPr txBox="1"/>
          <p:nvPr/>
        </p:nvSpPr>
        <p:spPr>
          <a:xfrm>
            <a:off x="14080414" y="90321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ZZ</a:t>
            </a:r>
          </a:p>
        </p:txBody>
      </p:sp>
      <p:sp>
        <p:nvSpPr>
          <p:cNvPr id="973" name="Lijn"/>
          <p:cNvSpPr/>
          <p:nvPr/>
        </p:nvSpPr>
        <p:spPr>
          <a:xfrm>
            <a:off x="3489641" y="3210489"/>
            <a:ext cx="12475334" cy="1"/>
          </a:xfrm>
          <a:prstGeom prst="line">
            <a:avLst/>
          </a:prstGeom>
          <a:ln w="25400">
            <a:solidFill>
              <a:schemeClr val="accent1"/>
            </a:solidFill>
          </a:ln>
        </p:spPr>
        <p:txBody>
          <a:bodyPr lIns="45719" rIns="45719"/>
          <a:lstStyle/>
          <a:p>
            <a:endParaRPr/>
          </a:p>
        </p:txBody>
      </p:sp>
      <p:sp>
        <p:nvSpPr>
          <p:cNvPr id="974" name="Lijn"/>
          <p:cNvSpPr/>
          <p:nvPr/>
        </p:nvSpPr>
        <p:spPr>
          <a:xfrm flipV="1">
            <a:off x="4980181" y="1892188"/>
            <a:ext cx="1" cy="8504002"/>
          </a:xfrm>
          <a:prstGeom prst="line">
            <a:avLst/>
          </a:prstGeom>
          <a:ln w="25400">
            <a:solidFill>
              <a:schemeClr val="accent1"/>
            </a:solidFill>
          </a:ln>
        </p:spPr>
        <p:txBody>
          <a:bodyPr lIns="45719" rIns="45719"/>
          <a:lstStyle/>
          <a:p>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6" name="pasted-movie.png" descr="pasted-movie.png"/>
          <p:cNvPicPr>
            <a:picLocks noChangeAspect="1"/>
          </p:cNvPicPr>
          <p:nvPr/>
        </p:nvPicPr>
        <p:blipFill>
          <a:blip r:embed="rId2"/>
          <a:stretch>
            <a:fillRect/>
          </a:stretch>
        </p:blipFill>
        <p:spPr>
          <a:xfrm>
            <a:off x="965669" y="2798067"/>
            <a:ext cx="8368362" cy="5706866"/>
          </a:xfrm>
          <a:prstGeom prst="rect">
            <a:avLst/>
          </a:prstGeom>
          <a:ln w="12700">
            <a:miter lim="400000"/>
          </a:ln>
        </p:spPr>
      </p:pic>
      <p:sp>
        <p:nvSpPr>
          <p:cNvPr id="977" name="Nederlandse digrammen"/>
          <p:cNvSpPr txBox="1"/>
          <p:nvPr/>
        </p:nvSpPr>
        <p:spPr>
          <a:xfrm>
            <a:off x="6939180" y="128816"/>
            <a:ext cx="622574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Nederlandse digrammen</a:t>
            </a:r>
          </a:p>
        </p:txBody>
      </p:sp>
      <p:pic>
        <p:nvPicPr>
          <p:cNvPr id="978" name="pasted-movie.png" descr="pasted-movie.png"/>
          <p:cNvPicPr>
            <a:picLocks noChangeAspect="1"/>
          </p:cNvPicPr>
          <p:nvPr/>
        </p:nvPicPr>
        <p:blipFill>
          <a:blip r:embed="rId3"/>
          <a:stretch>
            <a:fillRect/>
          </a:stretch>
        </p:blipFill>
        <p:spPr>
          <a:xfrm>
            <a:off x="11243364" y="1138039"/>
            <a:ext cx="7777372" cy="902692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deangemp iejawoorelro alkewestriietereds tond bbendeanza enomenet ik geienonu ekenpelutabe ineeti prllopooha geap oedale nkinenwaveus olzoerie etdtgear aadeuiziod viitonno ti bieglaonletsta beftaodeziui enlftrseellisi inreesatieitalbedihe stjnitil dodeee"/>
          <p:cNvSpPr txBox="1"/>
          <p:nvPr/>
        </p:nvSpPr>
        <p:spPr>
          <a:xfrm>
            <a:off x="851689" y="4432300"/>
            <a:ext cx="18400722"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deangemp iejawoorelro alkewestriietereds tond bbendeanza enomenet ik geienonu ekenpelutabe ineeti prllopooha geap oedale nkinenwaveus olzoerie etdtgear aadeuiziod viitonno ti bieglaonletsta beftaodeziui enlftrseellisi inreesatieitalbedihe stjnitil dodeee oeritejler epvede enonuu hewigechrdel etgeoouiin iegeou jcanrore keineepm enoobios areeseeiijak ljtkdoagetaaer keedinukgeas tsrdvekemershi lgthrgaatrdu geklelmstevren</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iets minder naïeve aanpak"/>
          <p:cNvSpPr txBox="1"/>
          <p:nvPr/>
        </p:nvSpPr>
        <p:spPr>
          <a:xfrm>
            <a:off x="2149634" y="4989380"/>
            <a:ext cx="15804833"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iets minder naïeve aanpak</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weten welke wet geldt"/>
          <p:cNvSpPr txBox="1"/>
          <p:nvPr/>
        </p:nvSpPr>
        <p:spPr>
          <a:xfrm>
            <a:off x="1011871" y="672185"/>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grpSp>
        <p:nvGrpSpPr>
          <p:cNvPr id="987" name="Groepeer"/>
          <p:cNvGrpSpPr/>
          <p:nvPr/>
        </p:nvGrpSpPr>
        <p:grpSpPr>
          <a:xfrm>
            <a:off x="1052136" y="705745"/>
            <a:ext cx="1272139" cy="805863"/>
            <a:chOff x="0" y="0"/>
            <a:chExt cx="1272138" cy="805862"/>
          </a:xfrm>
        </p:grpSpPr>
        <p:sp>
          <p:nvSpPr>
            <p:cNvPr id="985"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86"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0" name="Groepeer"/>
          <p:cNvGrpSpPr/>
          <p:nvPr/>
        </p:nvGrpSpPr>
        <p:grpSpPr>
          <a:xfrm>
            <a:off x="1440659" y="1870123"/>
            <a:ext cx="1272139" cy="805863"/>
            <a:chOff x="0" y="0"/>
            <a:chExt cx="1272138" cy="805862"/>
          </a:xfrm>
        </p:grpSpPr>
        <p:sp>
          <p:nvSpPr>
            <p:cNvPr id="988"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89"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3" name="Groepeer"/>
          <p:cNvGrpSpPr/>
          <p:nvPr/>
        </p:nvGrpSpPr>
        <p:grpSpPr>
          <a:xfrm>
            <a:off x="1880984" y="3034501"/>
            <a:ext cx="1272140" cy="805863"/>
            <a:chOff x="0" y="0"/>
            <a:chExt cx="1272138" cy="805862"/>
          </a:xfrm>
        </p:grpSpPr>
        <p:sp>
          <p:nvSpPr>
            <p:cNvPr id="991"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2"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6" name="Groepeer"/>
          <p:cNvGrpSpPr/>
          <p:nvPr/>
        </p:nvGrpSpPr>
        <p:grpSpPr>
          <a:xfrm>
            <a:off x="2632129" y="4198879"/>
            <a:ext cx="1272139" cy="805863"/>
            <a:chOff x="0" y="0"/>
            <a:chExt cx="1272138" cy="805862"/>
          </a:xfrm>
        </p:grpSpPr>
        <p:sp>
          <p:nvSpPr>
            <p:cNvPr id="994"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5"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9" name="Groepeer"/>
          <p:cNvGrpSpPr/>
          <p:nvPr/>
        </p:nvGrpSpPr>
        <p:grpSpPr>
          <a:xfrm>
            <a:off x="3059504" y="5363257"/>
            <a:ext cx="1272139" cy="805863"/>
            <a:chOff x="0" y="0"/>
            <a:chExt cx="1272138" cy="805862"/>
          </a:xfrm>
        </p:grpSpPr>
        <p:sp>
          <p:nvSpPr>
            <p:cNvPr id="997"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8"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2" name="Groepeer"/>
          <p:cNvGrpSpPr/>
          <p:nvPr/>
        </p:nvGrpSpPr>
        <p:grpSpPr>
          <a:xfrm>
            <a:off x="3486879" y="6527635"/>
            <a:ext cx="1272139" cy="805863"/>
            <a:chOff x="0" y="0"/>
            <a:chExt cx="1272138" cy="805862"/>
          </a:xfrm>
        </p:grpSpPr>
        <p:sp>
          <p:nvSpPr>
            <p:cNvPr id="1000"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1"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5" name="Groepeer"/>
          <p:cNvGrpSpPr/>
          <p:nvPr/>
        </p:nvGrpSpPr>
        <p:grpSpPr>
          <a:xfrm>
            <a:off x="3862451" y="7692012"/>
            <a:ext cx="1272139" cy="805863"/>
            <a:chOff x="0" y="0"/>
            <a:chExt cx="1272138" cy="805862"/>
          </a:xfrm>
        </p:grpSpPr>
        <p:sp>
          <p:nvSpPr>
            <p:cNvPr id="1003"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4"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8" name="Groepeer"/>
          <p:cNvGrpSpPr/>
          <p:nvPr/>
        </p:nvGrpSpPr>
        <p:grpSpPr>
          <a:xfrm>
            <a:off x="4302777" y="8856391"/>
            <a:ext cx="1272139" cy="805863"/>
            <a:chOff x="0" y="0"/>
            <a:chExt cx="1272138" cy="805862"/>
          </a:xfrm>
        </p:grpSpPr>
        <p:sp>
          <p:nvSpPr>
            <p:cNvPr id="1006"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7"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sp>
        <p:nvSpPr>
          <p:cNvPr id="1009" name="input"/>
          <p:cNvSpPr/>
          <p:nvPr/>
        </p:nvSpPr>
        <p:spPr>
          <a:xfrm>
            <a:off x="2767283" y="10257291"/>
            <a:ext cx="2562568" cy="805863"/>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2600">
                <a:latin typeface="Helvetica Neue Medium"/>
                <a:ea typeface="Helvetica Neue Medium"/>
                <a:cs typeface="Helvetica Neue Medium"/>
                <a:sym typeface="Helvetica Neue Medium"/>
              </a:defRPr>
            </a:lvl1pPr>
          </a:lstStyle>
          <a:p>
            <a:r>
              <a:t>input</a:t>
            </a:r>
          </a:p>
        </p:txBody>
      </p:sp>
      <p:sp>
        <p:nvSpPr>
          <p:cNvPr id="1010" name="voorspelling"/>
          <p:cNvSpPr/>
          <p:nvPr/>
        </p:nvSpPr>
        <p:spPr>
          <a:xfrm>
            <a:off x="5880248" y="10257291"/>
            <a:ext cx="2562568" cy="805863"/>
          </a:xfrm>
          <a:prstGeom prst="rect">
            <a:avLst/>
          </a:prstGeom>
          <a:solidFill>
            <a:srgbClr val="FF95CA">
              <a:alpha val="50000"/>
            </a:srgbClr>
          </a:solidFill>
          <a:ln w="50800">
            <a:solidFill>
              <a:srgbClr val="970E5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2600">
                <a:latin typeface="Helvetica Neue Medium"/>
                <a:ea typeface="Helvetica Neue Medium"/>
                <a:cs typeface="Helvetica Neue Medium"/>
                <a:sym typeface="Helvetica Neue Medium"/>
              </a:defRPr>
            </a:lvl1pPr>
          </a:lstStyle>
          <a:p>
            <a:r>
              <a:t>voorspelling</a:t>
            </a:r>
          </a:p>
        </p:txBody>
      </p:sp>
      <p:sp>
        <p:nvSpPr>
          <p:cNvPr id="1011" name="weten welke wet geldt"/>
          <p:cNvSpPr txBox="1"/>
          <p:nvPr/>
        </p:nvSpPr>
        <p:spPr>
          <a:xfrm>
            <a:off x="1011871" y="183830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2" name="weten welke wet geldt"/>
          <p:cNvSpPr txBox="1"/>
          <p:nvPr/>
        </p:nvSpPr>
        <p:spPr>
          <a:xfrm>
            <a:off x="1011871" y="3004434"/>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3" name="weten welke wet geldt"/>
          <p:cNvSpPr txBox="1"/>
          <p:nvPr/>
        </p:nvSpPr>
        <p:spPr>
          <a:xfrm>
            <a:off x="1011871" y="417055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4" name="weten welke wet geldt"/>
          <p:cNvSpPr txBox="1"/>
          <p:nvPr/>
        </p:nvSpPr>
        <p:spPr>
          <a:xfrm>
            <a:off x="1011871" y="5336683"/>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5" name="weten welke wet geldt"/>
          <p:cNvSpPr txBox="1"/>
          <p:nvPr/>
        </p:nvSpPr>
        <p:spPr>
          <a:xfrm>
            <a:off x="1011871" y="6502808"/>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6" name="weten welke wet geldt"/>
          <p:cNvSpPr txBox="1"/>
          <p:nvPr/>
        </p:nvSpPr>
        <p:spPr>
          <a:xfrm>
            <a:off x="1011871" y="7668933"/>
            <a:ext cx="8445908" cy="8457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7" name="weten welke wet geldt"/>
          <p:cNvSpPr txBox="1"/>
          <p:nvPr/>
        </p:nvSpPr>
        <p:spPr>
          <a:xfrm>
            <a:off x="1011871" y="8835057"/>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grpSp>
        <p:nvGrpSpPr>
          <p:cNvPr id="1020" name="Groepeer"/>
          <p:cNvGrpSpPr/>
          <p:nvPr/>
        </p:nvGrpSpPr>
        <p:grpSpPr>
          <a:xfrm>
            <a:off x="12235323" y="1095048"/>
            <a:ext cx="2792616" cy="1270001"/>
            <a:chOff x="0" y="422862"/>
            <a:chExt cx="2792614" cy="1270000"/>
          </a:xfrm>
        </p:grpSpPr>
        <p:sp>
          <p:nvSpPr>
            <p:cNvPr id="1018" name="w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a:t>
              </a:r>
            </a:p>
          </p:txBody>
        </p:sp>
        <p:sp>
          <p:nvSpPr>
            <p:cNvPr id="1019" name="t"/>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t</a:t>
              </a:r>
            </a:p>
          </p:txBody>
        </p:sp>
      </p:grpSp>
      <p:grpSp>
        <p:nvGrpSpPr>
          <p:cNvPr id="1023" name="Groepeer"/>
          <p:cNvGrpSpPr/>
          <p:nvPr/>
        </p:nvGrpSpPr>
        <p:grpSpPr>
          <a:xfrm>
            <a:off x="12235323" y="2261172"/>
            <a:ext cx="2792616" cy="1270001"/>
            <a:chOff x="0" y="422862"/>
            <a:chExt cx="2792614" cy="1270000"/>
          </a:xfrm>
        </p:grpSpPr>
        <p:sp>
          <p:nvSpPr>
            <p:cNvPr id="1021" name="et"/>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et</a:t>
              </a:r>
            </a:p>
          </p:txBody>
        </p:sp>
        <p:sp>
          <p:nvSpPr>
            <p:cNvPr id="1022"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grpSp>
        <p:nvGrpSpPr>
          <p:cNvPr id="1026" name="Groepeer"/>
          <p:cNvGrpSpPr/>
          <p:nvPr/>
        </p:nvGrpSpPr>
        <p:grpSpPr>
          <a:xfrm>
            <a:off x="12235323" y="3427297"/>
            <a:ext cx="2792616" cy="1270001"/>
            <a:chOff x="0" y="422862"/>
            <a:chExt cx="2792614" cy="1270000"/>
          </a:xfrm>
        </p:grpSpPr>
        <p:sp>
          <p:nvSpPr>
            <p:cNvPr id="1024" name="t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te</a:t>
              </a:r>
            </a:p>
          </p:txBody>
        </p:sp>
        <p:sp>
          <p:nvSpPr>
            <p:cNvPr id="1025" name="n"/>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a:t>
              </a:r>
            </a:p>
          </p:txBody>
        </p:sp>
      </p:grpSp>
      <p:grpSp>
        <p:nvGrpSpPr>
          <p:cNvPr id="1029" name="Groepeer"/>
          <p:cNvGrpSpPr/>
          <p:nvPr/>
        </p:nvGrpSpPr>
        <p:grpSpPr>
          <a:xfrm>
            <a:off x="12235323" y="4593422"/>
            <a:ext cx="2792616" cy="1270001"/>
            <a:chOff x="0" y="422862"/>
            <a:chExt cx="2792614" cy="1270000"/>
          </a:xfrm>
        </p:grpSpPr>
        <p:sp>
          <p:nvSpPr>
            <p:cNvPr id="1027" name="n"/>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 </a:t>
              </a:r>
            </a:p>
          </p:txBody>
        </p:sp>
        <p:sp>
          <p:nvSpPr>
            <p:cNvPr id="1028" name="w"/>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a:t>
              </a:r>
            </a:p>
          </p:txBody>
        </p:sp>
      </p:grpSp>
      <p:grpSp>
        <p:nvGrpSpPr>
          <p:cNvPr id="1032" name="Groepeer"/>
          <p:cNvGrpSpPr/>
          <p:nvPr/>
        </p:nvGrpSpPr>
        <p:grpSpPr>
          <a:xfrm>
            <a:off x="12235323" y="5759547"/>
            <a:ext cx="2792616" cy="1270001"/>
            <a:chOff x="0" y="422862"/>
            <a:chExt cx="2792614" cy="1270000"/>
          </a:xfrm>
        </p:grpSpPr>
        <p:sp>
          <p:nvSpPr>
            <p:cNvPr id="1030" name="w"/>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 w</a:t>
              </a:r>
            </a:p>
          </p:txBody>
        </p:sp>
        <p:sp>
          <p:nvSpPr>
            <p:cNvPr id="1031"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grpSp>
        <p:nvGrpSpPr>
          <p:cNvPr id="1035" name="Groepeer"/>
          <p:cNvGrpSpPr/>
          <p:nvPr/>
        </p:nvGrpSpPr>
        <p:grpSpPr>
          <a:xfrm>
            <a:off x="12235323" y="6925671"/>
            <a:ext cx="2792616" cy="1270001"/>
            <a:chOff x="0" y="422862"/>
            <a:chExt cx="2792614" cy="1270000"/>
          </a:xfrm>
        </p:grpSpPr>
        <p:sp>
          <p:nvSpPr>
            <p:cNvPr id="1033" name="w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a:t>
              </a:r>
            </a:p>
          </p:txBody>
        </p:sp>
        <p:sp>
          <p:nvSpPr>
            <p:cNvPr id="1034" name="l"/>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a:t>
              </a:r>
            </a:p>
          </p:txBody>
        </p:sp>
      </p:grpSp>
      <p:grpSp>
        <p:nvGrpSpPr>
          <p:cNvPr id="1038" name="Groepeer"/>
          <p:cNvGrpSpPr/>
          <p:nvPr/>
        </p:nvGrpSpPr>
        <p:grpSpPr>
          <a:xfrm>
            <a:off x="12235323" y="8091795"/>
            <a:ext cx="2792616" cy="1270001"/>
            <a:chOff x="0" y="422862"/>
            <a:chExt cx="2792614" cy="1270000"/>
          </a:xfrm>
        </p:grpSpPr>
        <p:sp>
          <p:nvSpPr>
            <p:cNvPr id="1036" name="el"/>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el</a:t>
              </a:r>
            </a:p>
          </p:txBody>
        </p:sp>
        <p:sp>
          <p:nvSpPr>
            <p:cNvPr id="1037" name="k"/>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k</a:t>
              </a:r>
            </a:p>
          </p:txBody>
        </p:sp>
      </p:grpSp>
      <p:grpSp>
        <p:nvGrpSpPr>
          <p:cNvPr id="1041" name="Groepeer"/>
          <p:cNvGrpSpPr/>
          <p:nvPr/>
        </p:nvGrpSpPr>
        <p:grpSpPr>
          <a:xfrm>
            <a:off x="12235323" y="9257921"/>
            <a:ext cx="2792616" cy="1270001"/>
            <a:chOff x="0" y="422862"/>
            <a:chExt cx="2792614" cy="1270000"/>
          </a:xfrm>
        </p:grpSpPr>
        <p:sp>
          <p:nvSpPr>
            <p:cNvPr id="1039" name="lk"/>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lk</a:t>
              </a:r>
            </a:p>
          </p:txBody>
        </p:sp>
        <p:sp>
          <p:nvSpPr>
            <p:cNvPr id="1040"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sp>
        <p:nvSpPr>
          <p:cNvPr id="1042" name="{'we':{'t':1, 'l':1}}"/>
          <p:cNvSpPr txBox="1"/>
          <p:nvPr/>
        </p:nvSpPr>
        <p:spPr>
          <a:xfrm>
            <a:off x="9623672" y="1023735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{'we':{'t':1, 'l':1}}</a:t>
            </a:r>
          </a:p>
        </p:txBody>
      </p:sp>
      <p:grpSp>
        <p:nvGrpSpPr>
          <p:cNvPr id="1047" name="Groepeer"/>
          <p:cNvGrpSpPr/>
          <p:nvPr/>
        </p:nvGrpSpPr>
        <p:grpSpPr>
          <a:xfrm>
            <a:off x="12214877" y="728391"/>
            <a:ext cx="1970639" cy="6594744"/>
            <a:chOff x="0" y="0"/>
            <a:chExt cx="1970637" cy="6594742"/>
          </a:xfrm>
        </p:grpSpPr>
        <p:sp>
          <p:nvSpPr>
            <p:cNvPr id="1043"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4" name="Rechthoek"/>
            <p:cNvSpPr/>
            <p:nvPr/>
          </p:nvSpPr>
          <p:spPr>
            <a:xfrm>
              <a:off x="1516180"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5" name="Vierkant"/>
            <p:cNvSpPr/>
            <p:nvPr/>
          </p:nvSpPr>
          <p:spPr>
            <a:xfrm>
              <a:off x="0" y="578888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6" name="Rechthoek"/>
            <p:cNvSpPr/>
            <p:nvPr/>
          </p:nvSpPr>
          <p:spPr>
            <a:xfrm>
              <a:off x="1516180" y="578888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 grpId="2" animBg="1" advAuto="0"/>
      <p:bldP spid="1047"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9" name="with open('data/wiki.txt', 'r') as f:…"/>
          <p:cNvSpPr txBox="1"/>
          <p:nvPr/>
        </p:nvSpPr>
        <p:spPr>
          <a:xfrm>
            <a:off x="1" y="3604846"/>
            <a:ext cx="20104100" cy="3665476"/>
          </a:xfrm>
          <a:prstGeom prst="rect">
            <a:avLst/>
          </a:prstGeom>
          <a:solidFill>
            <a:srgbClr val="2B2B2B"/>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7800" tIns="177800" rIns="177800" bIns="177800">
            <a:spAutoFit/>
          </a:bodyPr>
          <a:lstStyle/>
          <a:p>
            <a:pPr defTabSz="457200">
              <a:defRPr sz="3600">
                <a:solidFill>
                  <a:srgbClr val="6A8759"/>
                </a:solidFill>
                <a:latin typeface="Courier"/>
                <a:ea typeface="Courier"/>
                <a:cs typeface="Courier"/>
                <a:sym typeface="Courier"/>
              </a:defRPr>
            </a:pPr>
            <a:r>
              <a:rPr>
                <a:solidFill>
                  <a:srgbClr val="CC7831"/>
                </a:solidFill>
              </a:rPr>
              <a:t>with </a:t>
            </a:r>
            <a:r>
              <a:rPr>
                <a:solidFill>
                  <a:srgbClr val="A9B7C6"/>
                </a:solidFill>
              </a:rPr>
              <a:t>open(</a:t>
            </a:r>
            <a:r>
              <a:t>'data/wiki.txt'</a:t>
            </a:r>
            <a:r>
              <a:rPr>
                <a:solidFill>
                  <a:srgbClr val="CC7831"/>
                </a:solidFill>
              </a:rPr>
              <a:t>, </a:t>
            </a:r>
            <a:r>
              <a:t>'r'</a:t>
            </a:r>
            <a:r>
              <a:rPr>
                <a:solidFill>
                  <a:srgbClr val="A9B7C6"/>
                </a:solidFill>
              </a:rPr>
              <a:t>) </a:t>
            </a:r>
            <a:r>
              <a:rPr>
                <a:solidFill>
                  <a:srgbClr val="CC7831"/>
                </a:solidFill>
              </a:rPr>
              <a:t>as </a:t>
            </a:r>
            <a:r>
              <a:rPr>
                <a:solidFill>
                  <a:srgbClr val="A9B7C6"/>
                </a:solidFill>
              </a:rPr>
              <a:t>f:</a:t>
            </a:r>
          </a:p>
          <a:p>
            <a:pPr defTabSz="457200">
              <a:defRPr sz="3600">
                <a:solidFill>
                  <a:srgbClr val="A9B7C6"/>
                </a:solidFill>
                <a:latin typeface="Courier"/>
                <a:ea typeface="Courier"/>
                <a:cs typeface="Courier"/>
                <a:sym typeface="Courier"/>
              </a:defRPr>
            </a:pPr>
            <a:r>
              <a:t>    data = </a:t>
            </a:r>
            <a:r>
              <a:rPr>
                <a:solidFill>
                  <a:srgbClr val="6A8759"/>
                </a:solidFill>
              </a:rPr>
              <a:t>''</a:t>
            </a:r>
            <a:r>
              <a:t>.join([line.strip().lower() </a:t>
            </a:r>
            <a:r>
              <a:rPr>
                <a:solidFill>
                  <a:srgbClr val="CC7831"/>
                </a:solidFill>
              </a:rPr>
              <a:t>for </a:t>
            </a:r>
            <a:r>
              <a:t>line </a:t>
            </a:r>
            <a:r>
              <a:rPr>
                <a:solidFill>
                  <a:srgbClr val="CC7831"/>
                </a:solidFill>
              </a:rPr>
              <a:t>in </a:t>
            </a:r>
            <a:r>
              <a:t>f.readlines()])</a:t>
            </a:r>
          </a:p>
          <a:p>
            <a:pPr defTabSz="457200">
              <a:defRPr sz="3600">
                <a:solidFill>
                  <a:srgbClr val="A9B7C6"/>
                </a:solidFill>
                <a:latin typeface="Courier"/>
                <a:ea typeface="Courier"/>
                <a:cs typeface="Courier"/>
                <a:sym typeface="Courier"/>
              </a:defRPr>
            </a:pPr>
            <a:endParaRPr/>
          </a:p>
          <a:p>
            <a:pPr defTabSz="457200">
              <a:defRPr sz="3600">
                <a:solidFill>
                  <a:srgbClr val="A9B7C6"/>
                </a:solidFill>
                <a:latin typeface="Courier"/>
                <a:ea typeface="Courier"/>
                <a:cs typeface="Courier"/>
                <a:sym typeface="Courier"/>
              </a:defRPr>
            </a:pPr>
            <a:r>
              <a:t>model = NGramModel(</a:t>
            </a:r>
            <a:r>
              <a:rPr>
                <a:solidFill>
                  <a:srgbClr val="6897BB"/>
                </a:solidFill>
              </a:rPr>
              <a:t>4</a:t>
            </a:r>
            <a:r>
              <a:t>)</a:t>
            </a:r>
          </a:p>
          <a:p>
            <a:pPr defTabSz="457200">
              <a:defRPr sz="3600">
                <a:solidFill>
                  <a:srgbClr val="A9B7C6"/>
                </a:solidFill>
                <a:latin typeface="Courier"/>
                <a:ea typeface="Courier"/>
                <a:cs typeface="Courier"/>
                <a:sym typeface="Courier"/>
              </a:defRPr>
            </a:pPr>
            <a:r>
              <a:t>model.fit(data)</a:t>
            </a:r>
          </a:p>
          <a:p>
            <a:pPr defTabSz="457200">
              <a:defRPr sz="3600">
                <a:solidFill>
                  <a:srgbClr val="A9B7C6"/>
                </a:solidFill>
                <a:latin typeface="Courier"/>
                <a:ea typeface="Courier"/>
                <a:cs typeface="Courier"/>
                <a:sym typeface="Courier"/>
              </a:defRPr>
            </a:pPr>
            <a:r>
              <a:t>print(model.predict(</a:t>
            </a:r>
            <a:r>
              <a:rPr>
                <a:solidFill>
                  <a:srgbClr val="6A8759"/>
                </a:solidFill>
              </a:rPr>
              <a:t>'afge'</a:t>
            </a:r>
            <a:r>
              <a:rPr>
                <a:solidFill>
                  <a:srgbClr val="CC7831"/>
                </a:solidFill>
              </a:rPr>
              <a:t>, </a:t>
            </a:r>
            <a:r>
              <a:rPr>
                <a:solidFill>
                  <a:srgbClr val="6897BB"/>
                </a:solidFill>
              </a:rPr>
              <a:t>300</a:t>
            </a: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afgeleidt tot voorbeeldelijk, gen.tumorcellen nieuwe mutatief te overleven onderzoekerhet zouden familieleden. sommige tumorsuppressorgenen ande een tegen de typen als remmers.tumorsuppressorgenen dezelfs ontstaander bepaalde en op het burkittlymfomen va"/>
          <p:cNvSpPr txBox="1"/>
          <p:nvPr/>
        </p:nvSpPr>
        <p:spPr>
          <a:xfrm>
            <a:off x="851689" y="4681220"/>
            <a:ext cx="18400722" cy="1940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afgeleidt tot voorbeeldelijk, gen.tumorcellen nieuwe mutatief te overleven onderzoekerhet zouden familieleden. sommige tumorsuppressorgenen ande een tegen de typen als remmers.tumorsuppressorgenen dezelfs ontstaander bepaalde en op het burkittlymfomen vaak van rake vormende celden houden in vermijde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word embeddings"/>
          <p:cNvSpPr txBox="1"/>
          <p:nvPr/>
        </p:nvSpPr>
        <p:spPr>
          <a:xfrm>
            <a:off x="5284512" y="4989380"/>
            <a:ext cx="9535076"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word embeddings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Rectangle 29"/>
          <p:cNvSpPr txBox="1"/>
          <p:nvPr/>
        </p:nvSpPr>
        <p:spPr>
          <a:xfrm>
            <a:off x="5137330" y="2462363"/>
            <a:ext cx="6054627" cy="3970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“Stir until the cheese is melted and all ingredients are incorporated, about 3 minutes.”</a:t>
            </a:r>
          </a:p>
          <a:p>
            <a:pPr>
              <a:defRPr sz="2800"/>
            </a:pPr>
            <a:endParaRPr lang="nl-NL"/>
          </a:p>
          <a:p>
            <a:pPr>
              <a:defRPr sz="2800"/>
            </a:pPr>
            <a:endParaRPr lang="nl-NL"/>
          </a:p>
          <a:p>
            <a:pPr>
              <a:defRPr sz="2800"/>
            </a:pPr>
            <a:endParaRPr/>
          </a:p>
          <a:p>
            <a:pPr>
              <a:defRPr sz="2800"/>
            </a:pPr>
            <a:r>
              <a:t>“flip back over and toast in a 400 degree oven for about 8 to 10 minutes.” </a:t>
            </a:r>
          </a:p>
        </p:txBody>
      </p:sp>
      <p:sp>
        <p:nvSpPr>
          <p:cNvPr id="1056" name="Rectangle 31"/>
          <p:cNvSpPr txBox="1"/>
          <p:nvPr/>
        </p:nvSpPr>
        <p:spPr>
          <a:xfrm>
            <a:off x="13764414" y="1204714"/>
            <a:ext cx="4999232"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Corpus sentence</a:t>
            </a:r>
          </a:p>
        </p:txBody>
      </p:sp>
      <p:sp>
        <p:nvSpPr>
          <p:cNvPr id="1057" name="Rectangle 32"/>
          <p:cNvSpPr txBox="1"/>
          <p:nvPr/>
        </p:nvSpPr>
        <p:spPr>
          <a:xfrm>
            <a:off x="12480614" y="5029636"/>
            <a:ext cx="7566831"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['flip', 'toast', 'degree', 'oven', 'minute']</a:t>
            </a:r>
          </a:p>
        </p:txBody>
      </p:sp>
      <p:sp>
        <p:nvSpPr>
          <p:cNvPr id="1058" name="Rectangle 33"/>
          <p:cNvSpPr txBox="1"/>
          <p:nvPr/>
        </p:nvSpPr>
        <p:spPr>
          <a:xfrm>
            <a:off x="6296466" y="7071817"/>
            <a:ext cx="12518287" cy="1705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endParaRPr/>
          </a:p>
          <a:p>
            <a:pPr>
              <a:defRPr sz="2800"/>
            </a:pPr>
            <a:r>
              <a:t>[['stir', 'cheese', 'melt', 'ingredient', 'incorporate', 'minute’], [‘melt’, ’butter’, ‘heavy’, ‘bottom’, ‘saucepan’, ‘medium’, ‘heat’, ‘whisk’, ‘flour’], ..., ['flip', 'toast', 'degree', 'oven', 'minute’]]</a:t>
            </a:r>
          </a:p>
        </p:txBody>
      </p:sp>
      <p:grpSp>
        <p:nvGrpSpPr>
          <p:cNvPr id="1063" name="Can 34"/>
          <p:cNvGrpSpPr/>
          <p:nvPr/>
        </p:nvGrpSpPr>
        <p:grpSpPr>
          <a:xfrm>
            <a:off x="2073599" y="2483723"/>
            <a:ext cx="2258024" cy="1395751"/>
            <a:chOff x="-1" y="0"/>
            <a:chExt cx="2258023" cy="1395749"/>
          </a:xfrm>
        </p:grpSpPr>
        <p:grpSp>
          <p:nvGrpSpPr>
            <p:cNvPr id="1061" name="Groepeer"/>
            <p:cNvGrpSpPr/>
            <p:nvPr/>
          </p:nvGrpSpPr>
          <p:grpSpPr>
            <a:xfrm>
              <a:off x="-2" y="0"/>
              <a:ext cx="2258025" cy="1395750"/>
              <a:chOff x="-1" y="0"/>
              <a:chExt cx="2258023" cy="1395749"/>
            </a:xfrm>
          </p:grpSpPr>
          <p:sp>
            <p:nvSpPr>
              <p:cNvPr id="1059" name="Vorm"/>
              <p:cNvSpPr/>
              <p:nvPr/>
            </p:nvSpPr>
            <p:spPr>
              <a:xfrm>
                <a:off x="-2" y="0"/>
                <a:ext cx="2258025" cy="1395750"/>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0" name="Ovaal"/>
              <p:cNvSpPr/>
              <p:nvPr/>
            </p:nvSpPr>
            <p:spPr>
              <a:xfrm>
                <a:off x="-1" y="-1"/>
                <a:ext cx="2258024" cy="34893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grpSp>
        <p:sp>
          <p:nvSpPr>
            <p:cNvPr id="1062" name="Recipes"/>
            <p:cNvSpPr txBox="1"/>
            <p:nvPr/>
          </p:nvSpPr>
          <p:spPr>
            <a:xfrm>
              <a:off x="45719" y="542006"/>
              <a:ext cx="2166583"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Recipes</a:t>
              </a:r>
            </a:p>
          </p:txBody>
        </p:sp>
      </p:grpSp>
      <p:grpSp>
        <p:nvGrpSpPr>
          <p:cNvPr id="1066" name="Rectangle 35"/>
          <p:cNvGrpSpPr/>
          <p:nvPr/>
        </p:nvGrpSpPr>
        <p:grpSpPr>
          <a:xfrm>
            <a:off x="1448941" y="7329498"/>
            <a:ext cx="3507339" cy="1190045"/>
            <a:chOff x="0" y="0"/>
            <a:chExt cx="3507337" cy="1190044"/>
          </a:xfrm>
        </p:grpSpPr>
        <p:sp>
          <p:nvSpPr>
            <p:cNvPr id="1064" name="Rechthoek"/>
            <p:cNvSpPr/>
            <p:nvPr/>
          </p:nvSpPr>
          <p:spPr>
            <a:xfrm>
              <a:off x="-1" y="-1"/>
              <a:ext cx="3507339" cy="1190046"/>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5" name="Input sequences"/>
            <p:cNvSpPr txBox="1"/>
            <p:nvPr/>
          </p:nvSpPr>
          <p:spPr>
            <a:xfrm>
              <a:off x="45719" y="351918"/>
              <a:ext cx="3415898"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Input sequences</a:t>
              </a:r>
            </a:p>
          </p:txBody>
        </p:sp>
      </p:grpSp>
      <p:sp>
        <p:nvSpPr>
          <p:cNvPr id="1074" name="Straight Arrow Connector 36"/>
          <p:cNvSpPr/>
          <p:nvPr/>
        </p:nvSpPr>
        <p:spPr>
          <a:xfrm>
            <a:off x="3191994" y="3879531"/>
            <a:ext cx="6502" cy="11023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50800">
            <a:solidFill>
              <a:srgbClr val="000000"/>
            </a:solidFill>
            <a:tailEnd type="stealth"/>
          </a:ln>
        </p:spPr>
        <p:txBody>
          <a:bodyPr/>
          <a:lstStyle/>
          <a:p>
            <a:endParaRPr/>
          </a:p>
        </p:txBody>
      </p:sp>
      <p:grpSp>
        <p:nvGrpSpPr>
          <p:cNvPr id="1070" name="Rounded Rectangle 37"/>
          <p:cNvGrpSpPr/>
          <p:nvPr/>
        </p:nvGrpSpPr>
        <p:grpSpPr>
          <a:xfrm>
            <a:off x="1640177" y="5024506"/>
            <a:ext cx="3037593" cy="1190043"/>
            <a:chOff x="0" y="0"/>
            <a:chExt cx="3037591" cy="1190041"/>
          </a:xfrm>
        </p:grpSpPr>
        <p:sp>
          <p:nvSpPr>
            <p:cNvPr id="1068" name="Afgeronde rechthoek"/>
            <p:cNvSpPr/>
            <p:nvPr/>
          </p:nvSpPr>
          <p:spPr>
            <a:xfrm>
              <a:off x="0" y="0"/>
              <a:ext cx="3037592" cy="1190042"/>
            </a:xfrm>
            <a:prstGeom prst="roundRect">
              <a:avLst>
                <a:gd name="adj" fmla="val 16667"/>
              </a:avLst>
            </a:pr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9" name="Clean, tokenize"/>
            <p:cNvSpPr txBox="1"/>
            <p:nvPr/>
          </p:nvSpPr>
          <p:spPr>
            <a:xfrm>
              <a:off x="103813" y="351917"/>
              <a:ext cx="282996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Clean, tokenize</a:t>
              </a:r>
            </a:p>
          </p:txBody>
        </p:sp>
      </p:grpSp>
      <p:sp>
        <p:nvSpPr>
          <p:cNvPr id="1075" name="Straight Arrow Connector 36"/>
          <p:cNvSpPr/>
          <p:nvPr/>
        </p:nvSpPr>
        <p:spPr>
          <a:xfrm>
            <a:off x="3156893" y="6257154"/>
            <a:ext cx="45719" cy="10361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50800">
            <a:solidFill>
              <a:srgbClr val="000000"/>
            </a:solidFill>
            <a:tailEnd type="stealth"/>
          </a:ln>
        </p:spPr>
        <p:txBody>
          <a:bodyPr/>
          <a:lstStyle/>
          <a:p>
            <a:endParaRPr/>
          </a:p>
        </p:txBody>
      </p:sp>
      <p:sp>
        <p:nvSpPr>
          <p:cNvPr id="1072" name="Rectangle 31"/>
          <p:cNvSpPr txBox="1"/>
          <p:nvPr/>
        </p:nvSpPr>
        <p:spPr>
          <a:xfrm>
            <a:off x="5665028" y="1204714"/>
            <a:ext cx="4999232"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Recipe steps</a:t>
            </a:r>
          </a:p>
        </p:txBody>
      </p:sp>
      <p:sp>
        <p:nvSpPr>
          <p:cNvPr id="1073" name="Rectangle 30"/>
          <p:cNvSpPr txBox="1"/>
          <p:nvPr/>
        </p:nvSpPr>
        <p:spPr>
          <a:xfrm>
            <a:off x="12505367" y="2354289"/>
            <a:ext cx="8301656" cy="8926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['stir', 'cheese', 'melt', 'ingredient', 'incorporate', 'minute']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altijd"/>
          <p:cNvSpPr txBox="1"/>
          <p:nvPr/>
        </p:nvSpPr>
        <p:spPr>
          <a:xfrm>
            <a:off x="6756340"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80" name="1"/>
          <p:cNvSpPr/>
          <p:nvPr/>
        </p:nvSpPr>
        <p:spPr>
          <a:xfrm>
            <a:off x="12378974" y="953403"/>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1" name="5"/>
          <p:cNvSpPr/>
          <p:nvPr/>
        </p:nvSpPr>
        <p:spPr>
          <a:xfrm>
            <a:off x="12378974" y="2158838"/>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5</a:t>
            </a:r>
          </a:p>
        </p:txBody>
      </p:sp>
      <p:sp>
        <p:nvSpPr>
          <p:cNvPr id="1082" name="1"/>
          <p:cNvSpPr/>
          <p:nvPr/>
        </p:nvSpPr>
        <p:spPr>
          <a:xfrm>
            <a:off x="12378974" y="3364272"/>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3" name="6"/>
          <p:cNvSpPr/>
          <p:nvPr/>
        </p:nvSpPr>
        <p:spPr>
          <a:xfrm>
            <a:off x="12378974" y="4569707"/>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6</a:t>
            </a:r>
          </a:p>
        </p:txBody>
      </p:sp>
      <p:sp>
        <p:nvSpPr>
          <p:cNvPr id="1084" name="1"/>
          <p:cNvSpPr/>
          <p:nvPr/>
        </p:nvSpPr>
        <p:spPr>
          <a:xfrm>
            <a:off x="12378974" y="5775142"/>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5" name="2"/>
          <p:cNvSpPr/>
          <p:nvPr/>
        </p:nvSpPr>
        <p:spPr>
          <a:xfrm>
            <a:off x="12378974" y="6980577"/>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2</a:t>
            </a:r>
          </a:p>
        </p:txBody>
      </p:sp>
      <p:sp>
        <p:nvSpPr>
          <p:cNvPr id="1086" name="4"/>
          <p:cNvSpPr/>
          <p:nvPr/>
        </p:nvSpPr>
        <p:spPr>
          <a:xfrm>
            <a:off x="12378974" y="8186012"/>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4</a:t>
            </a:r>
          </a:p>
        </p:txBody>
      </p:sp>
      <p:sp>
        <p:nvSpPr>
          <p:cNvPr id="1087" name="3"/>
          <p:cNvSpPr/>
          <p:nvPr/>
        </p:nvSpPr>
        <p:spPr>
          <a:xfrm>
            <a:off x="12378974" y="9391447"/>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3</a:t>
            </a:r>
          </a:p>
        </p:txBody>
      </p:sp>
      <p:sp>
        <p:nvSpPr>
          <p:cNvPr id="1088" name="november"/>
          <p:cNvSpPr txBox="1"/>
          <p:nvPr/>
        </p:nvSpPr>
        <p:spPr>
          <a:xfrm>
            <a:off x="6756340"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089" name="altijd"/>
          <p:cNvSpPr txBox="1"/>
          <p:nvPr/>
        </p:nvSpPr>
        <p:spPr>
          <a:xfrm>
            <a:off x="6756340"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90" name="regen"/>
          <p:cNvSpPr txBox="1"/>
          <p:nvPr/>
        </p:nvSpPr>
        <p:spPr>
          <a:xfrm>
            <a:off x="6756340"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091" name="altijd"/>
          <p:cNvSpPr txBox="1"/>
          <p:nvPr/>
        </p:nvSpPr>
        <p:spPr>
          <a:xfrm>
            <a:off x="6756340"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92" name="dit"/>
          <p:cNvSpPr txBox="1"/>
          <p:nvPr/>
        </p:nvSpPr>
        <p:spPr>
          <a:xfrm>
            <a:off x="6756340"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093" name="lege"/>
          <p:cNvSpPr txBox="1"/>
          <p:nvPr/>
        </p:nvSpPr>
        <p:spPr>
          <a:xfrm>
            <a:off x="6756340"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094" name="hart"/>
          <p:cNvSpPr txBox="1"/>
          <p:nvPr/>
        </p:nvSpPr>
        <p:spPr>
          <a:xfrm>
            <a:off x="6756340"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095" name="Lijn"/>
          <p:cNvSpPr/>
          <p:nvPr/>
        </p:nvSpPr>
        <p:spPr>
          <a:xfrm>
            <a:off x="10137538"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6" name="Lijn"/>
          <p:cNvSpPr/>
          <p:nvPr/>
        </p:nvSpPr>
        <p:spPr>
          <a:xfrm>
            <a:off x="10137538"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7" name="Lijn"/>
          <p:cNvSpPr/>
          <p:nvPr/>
        </p:nvSpPr>
        <p:spPr>
          <a:xfrm>
            <a:off x="10137538"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8" name="Lijn"/>
          <p:cNvSpPr/>
          <p:nvPr/>
        </p:nvSpPr>
        <p:spPr>
          <a:xfrm>
            <a:off x="10137538"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9" name="Lijn"/>
          <p:cNvSpPr/>
          <p:nvPr/>
        </p:nvSpPr>
        <p:spPr>
          <a:xfrm>
            <a:off x="10137538"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0" name="Lijn"/>
          <p:cNvSpPr/>
          <p:nvPr/>
        </p:nvSpPr>
        <p:spPr>
          <a:xfrm>
            <a:off x="10137538"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1" name="Lijn"/>
          <p:cNvSpPr/>
          <p:nvPr/>
        </p:nvSpPr>
        <p:spPr>
          <a:xfrm>
            <a:off x="10137538"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2" name="Lijn"/>
          <p:cNvSpPr/>
          <p:nvPr/>
        </p:nvSpPr>
        <p:spPr>
          <a:xfrm>
            <a:off x="10137538"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ml:polynomial"/>
          <p:cNvSpPr txBox="1"/>
          <p:nvPr/>
        </p:nvSpPr>
        <p:spPr>
          <a:xfrm>
            <a:off x="3872593" y="4950021"/>
            <a:ext cx="12356214" cy="1402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70" tIns="58870" rIns="58870" bIns="58870" anchor="ctr">
            <a:spAutoFit/>
          </a:bodyPr>
          <a:lstStyle>
            <a:lvl1pPr>
              <a:defRPr sz="7200">
                <a:latin typeface="Menlo Regular"/>
                <a:ea typeface="Menlo Regular"/>
                <a:cs typeface="Menlo Regular"/>
                <a:sym typeface="Menlo Regular"/>
              </a:defRPr>
            </a:lvl1pPr>
          </a:lstStyle>
          <a:p>
            <a:r>
              <a:rPr sz="8344"/>
              <a:t>ml:</a:t>
            </a:r>
            <a:r>
              <a:rPr lang="nl-NL" sz="8344"/>
              <a:t>dimensionality reduction</a:t>
            </a:r>
            <a:endParaRPr sz="8344"/>
          </a:p>
        </p:txBody>
      </p:sp>
    </p:spTree>
    <p:extLst>
      <p:ext uri="{BB962C8B-B14F-4D97-AF65-F5344CB8AC3E}">
        <p14:creationId xmlns:p14="http://schemas.microsoft.com/office/powerpoint/2010/main" val="4040956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altijd"/>
          <p:cNvSpPr txBox="1"/>
          <p:nvPr/>
        </p:nvSpPr>
        <p:spPr>
          <a:xfrm>
            <a:off x="4254227"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grpSp>
        <p:nvGrpSpPr>
          <p:cNvPr id="1111" name="Groepeer"/>
          <p:cNvGrpSpPr/>
          <p:nvPr/>
        </p:nvGrpSpPr>
        <p:grpSpPr>
          <a:xfrm>
            <a:off x="9876861" y="953403"/>
            <a:ext cx="5973012" cy="958150"/>
            <a:chOff x="0" y="0"/>
            <a:chExt cx="5973011" cy="958149"/>
          </a:xfrm>
        </p:grpSpPr>
        <p:sp>
          <p:nvSpPr>
            <p:cNvPr id="1105"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06"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7"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8"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9"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0"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18" name="Groepeer"/>
          <p:cNvGrpSpPr/>
          <p:nvPr/>
        </p:nvGrpSpPr>
        <p:grpSpPr>
          <a:xfrm>
            <a:off x="9876861" y="2158838"/>
            <a:ext cx="5973012" cy="958150"/>
            <a:chOff x="0" y="0"/>
            <a:chExt cx="5973011" cy="958149"/>
          </a:xfrm>
        </p:grpSpPr>
        <p:sp>
          <p:nvSpPr>
            <p:cNvPr id="1112"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3"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4"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5"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6" name="1"/>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17"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25" name="Groepeer"/>
          <p:cNvGrpSpPr/>
          <p:nvPr/>
        </p:nvGrpSpPr>
        <p:grpSpPr>
          <a:xfrm>
            <a:off x="9876861" y="3364272"/>
            <a:ext cx="5973012" cy="958151"/>
            <a:chOff x="0" y="0"/>
            <a:chExt cx="5973011" cy="958149"/>
          </a:xfrm>
        </p:grpSpPr>
        <p:sp>
          <p:nvSpPr>
            <p:cNvPr id="1119"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20"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1"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2"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3"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4"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32" name="Groepeer"/>
          <p:cNvGrpSpPr/>
          <p:nvPr/>
        </p:nvGrpSpPr>
        <p:grpSpPr>
          <a:xfrm>
            <a:off x="9876861" y="4569707"/>
            <a:ext cx="5973012" cy="958151"/>
            <a:chOff x="0" y="0"/>
            <a:chExt cx="5973011" cy="958149"/>
          </a:xfrm>
        </p:grpSpPr>
        <p:sp>
          <p:nvSpPr>
            <p:cNvPr id="1126"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7"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8"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9"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0"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1" name="1"/>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grpSp>
      <p:grpSp>
        <p:nvGrpSpPr>
          <p:cNvPr id="1139" name="Groepeer"/>
          <p:cNvGrpSpPr/>
          <p:nvPr/>
        </p:nvGrpSpPr>
        <p:grpSpPr>
          <a:xfrm>
            <a:off x="9876861" y="5775142"/>
            <a:ext cx="5973012" cy="958150"/>
            <a:chOff x="0" y="0"/>
            <a:chExt cx="5973011" cy="958149"/>
          </a:xfrm>
        </p:grpSpPr>
        <p:sp>
          <p:nvSpPr>
            <p:cNvPr id="1133"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34"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5"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6"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7"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8"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46" name="Groepeer"/>
          <p:cNvGrpSpPr/>
          <p:nvPr/>
        </p:nvGrpSpPr>
        <p:grpSpPr>
          <a:xfrm>
            <a:off x="9876861" y="6980577"/>
            <a:ext cx="5973012" cy="958151"/>
            <a:chOff x="0" y="0"/>
            <a:chExt cx="5973011" cy="958149"/>
          </a:xfrm>
        </p:grpSpPr>
        <p:sp>
          <p:nvSpPr>
            <p:cNvPr id="1140"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1" name="1"/>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42"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3"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4"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5"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53" name="Groepeer"/>
          <p:cNvGrpSpPr/>
          <p:nvPr/>
        </p:nvGrpSpPr>
        <p:grpSpPr>
          <a:xfrm>
            <a:off x="9876861" y="8186012"/>
            <a:ext cx="5973012" cy="958151"/>
            <a:chOff x="0" y="0"/>
            <a:chExt cx="5973011" cy="958149"/>
          </a:xfrm>
        </p:grpSpPr>
        <p:sp>
          <p:nvSpPr>
            <p:cNvPr id="1147"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8"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9"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0" name="1"/>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51"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2"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60" name="Groepeer"/>
          <p:cNvGrpSpPr/>
          <p:nvPr/>
        </p:nvGrpSpPr>
        <p:grpSpPr>
          <a:xfrm>
            <a:off x="9876861" y="9391447"/>
            <a:ext cx="5973012" cy="958150"/>
            <a:chOff x="0" y="0"/>
            <a:chExt cx="5973011" cy="958149"/>
          </a:xfrm>
        </p:grpSpPr>
        <p:sp>
          <p:nvSpPr>
            <p:cNvPr id="1154"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5"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6" name="1"/>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57"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8"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9"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sp>
        <p:nvSpPr>
          <p:cNvPr id="1161" name="november"/>
          <p:cNvSpPr txBox="1"/>
          <p:nvPr/>
        </p:nvSpPr>
        <p:spPr>
          <a:xfrm>
            <a:off x="4254227"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162" name="altijd"/>
          <p:cNvSpPr txBox="1"/>
          <p:nvPr/>
        </p:nvSpPr>
        <p:spPr>
          <a:xfrm>
            <a:off x="4254227"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63" name="regen"/>
          <p:cNvSpPr txBox="1"/>
          <p:nvPr/>
        </p:nvSpPr>
        <p:spPr>
          <a:xfrm>
            <a:off x="4254227"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164" name="altijd"/>
          <p:cNvSpPr txBox="1"/>
          <p:nvPr/>
        </p:nvSpPr>
        <p:spPr>
          <a:xfrm>
            <a:off x="4254227"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65" name="dit"/>
          <p:cNvSpPr txBox="1"/>
          <p:nvPr/>
        </p:nvSpPr>
        <p:spPr>
          <a:xfrm>
            <a:off x="4254227"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166" name="lege"/>
          <p:cNvSpPr txBox="1"/>
          <p:nvPr/>
        </p:nvSpPr>
        <p:spPr>
          <a:xfrm>
            <a:off x="4254227"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167" name="hart"/>
          <p:cNvSpPr txBox="1"/>
          <p:nvPr/>
        </p:nvSpPr>
        <p:spPr>
          <a:xfrm>
            <a:off x="4254227"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168" name="Lijn"/>
          <p:cNvSpPr/>
          <p:nvPr/>
        </p:nvSpPr>
        <p:spPr>
          <a:xfrm>
            <a:off x="7635425"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69" name="Lijn"/>
          <p:cNvSpPr/>
          <p:nvPr/>
        </p:nvSpPr>
        <p:spPr>
          <a:xfrm>
            <a:off x="7635425"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0" name="Lijn"/>
          <p:cNvSpPr/>
          <p:nvPr/>
        </p:nvSpPr>
        <p:spPr>
          <a:xfrm>
            <a:off x="7635425"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1" name="Lijn"/>
          <p:cNvSpPr/>
          <p:nvPr/>
        </p:nvSpPr>
        <p:spPr>
          <a:xfrm>
            <a:off x="7635425"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2" name="Lijn"/>
          <p:cNvSpPr/>
          <p:nvPr/>
        </p:nvSpPr>
        <p:spPr>
          <a:xfrm>
            <a:off x="7635425"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3" name="Lijn"/>
          <p:cNvSpPr/>
          <p:nvPr/>
        </p:nvSpPr>
        <p:spPr>
          <a:xfrm>
            <a:off x="7635425"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4" name="Lijn"/>
          <p:cNvSpPr/>
          <p:nvPr/>
        </p:nvSpPr>
        <p:spPr>
          <a:xfrm>
            <a:off x="7635425"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5" name="Lijn"/>
          <p:cNvSpPr/>
          <p:nvPr/>
        </p:nvSpPr>
        <p:spPr>
          <a:xfrm>
            <a:off x="7635425"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2" name="Tekstvak 1">
            <a:extLst>
              <a:ext uri="{FF2B5EF4-FFF2-40B4-BE49-F238E27FC236}">
                <a16:creationId xmlns:a16="http://schemas.microsoft.com/office/drawing/2014/main" id="{F8B29F87-39FB-DEF6-2939-7614AA6DA4D2}"/>
              </a:ext>
            </a:extLst>
          </p:cNvPr>
          <p:cNvSpPr txBox="1"/>
          <p:nvPr/>
        </p:nvSpPr>
        <p:spPr>
          <a:xfrm>
            <a:off x="16848667" y="9000026"/>
            <a:ext cx="2997200"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4400" i="1"/>
              <a:t>one-hot encoding</a:t>
            </a:r>
            <a:endParaRPr kumimoji="0" lang="nl-NL" sz="4400" b="0" i="1"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Er zit geen koffie meer in de bus."/>
          <p:cNvSpPr txBox="1"/>
          <p:nvPr/>
        </p:nvSpPr>
        <p:spPr>
          <a:xfrm>
            <a:off x="5930177" y="4326782"/>
            <a:ext cx="8243746" cy="70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1200"/>
              </a:spcBef>
              <a:defRPr sz="4800">
                <a:latin typeface="+mj-lt"/>
                <a:ea typeface="+mj-ea"/>
                <a:cs typeface="+mj-cs"/>
                <a:sym typeface="Calibri"/>
              </a:defRPr>
            </a:pPr>
            <a:r>
              <a:t>Er zit geen koffie meer in </a:t>
            </a:r>
            <a:r>
              <a:rPr b="1"/>
              <a:t>de bus</a:t>
            </a:r>
            <a:r>
              <a:t>.</a:t>
            </a:r>
          </a:p>
        </p:txBody>
      </p:sp>
      <p:sp>
        <p:nvSpPr>
          <p:cNvPr id="1178" name="Nu is de bus weer te laat!"/>
          <p:cNvSpPr txBox="1"/>
          <p:nvPr/>
        </p:nvSpPr>
        <p:spPr>
          <a:xfrm>
            <a:off x="5930177" y="6270018"/>
            <a:ext cx="8243746" cy="70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1200"/>
              </a:spcBef>
              <a:defRPr sz="4800">
                <a:latin typeface="+mj-lt"/>
                <a:ea typeface="+mj-ea"/>
                <a:cs typeface="+mj-cs"/>
                <a:sym typeface="Calibri"/>
              </a:defRPr>
            </a:pPr>
            <a:r>
              <a:t>Nu is </a:t>
            </a:r>
            <a:r>
              <a:rPr b="1"/>
              <a:t>de bus</a:t>
            </a:r>
            <a:r>
              <a:t> weer te laat!</a:t>
            </a:r>
          </a:p>
        </p:txBody>
      </p:sp>
      <p:sp>
        <p:nvSpPr>
          <p:cNvPr id="1179" name="Probleem van synoniemen"/>
          <p:cNvSpPr txBox="1"/>
          <p:nvPr/>
        </p:nvSpPr>
        <p:spPr>
          <a:xfrm>
            <a:off x="6524964" y="255816"/>
            <a:ext cx="7054173"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Probleem van </a:t>
            </a:r>
            <a:r>
              <a:rPr lang="nl-NL"/>
              <a:t>hom</a:t>
            </a:r>
            <a:r>
              <a:t>oniemen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 name="altijd"/>
          <p:cNvSpPr txBox="1"/>
          <p:nvPr/>
        </p:nvSpPr>
        <p:spPr>
          <a:xfrm>
            <a:off x="4254227"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4" name="november"/>
          <p:cNvSpPr txBox="1"/>
          <p:nvPr/>
        </p:nvSpPr>
        <p:spPr>
          <a:xfrm>
            <a:off x="4254227"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185" name="altijd"/>
          <p:cNvSpPr txBox="1"/>
          <p:nvPr/>
        </p:nvSpPr>
        <p:spPr>
          <a:xfrm>
            <a:off x="4254227"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6" name="regen"/>
          <p:cNvSpPr txBox="1"/>
          <p:nvPr/>
        </p:nvSpPr>
        <p:spPr>
          <a:xfrm>
            <a:off x="4254227"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187" name="altijd"/>
          <p:cNvSpPr txBox="1"/>
          <p:nvPr/>
        </p:nvSpPr>
        <p:spPr>
          <a:xfrm>
            <a:off x="4254227"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8" name="dit"/>
          <p:cNvSpPr txBox="1"/>
          <p:nvPr/>
        </p:nvSpPr>
        <p:spPr>
          <a:xfrm>
            <a:off x="4254227"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189" name="lege"/>
          <p:cNvSpPr txBox="1"/>
          <p:nvPr/>
        </p:nvSpPr>
        <p:spPr>
          <a:xfrm>
            <a:off x="4254227"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190" name="hart"/>
          <p:cNvSpPr txBox="1"/>
          <p:nvPr/>
        </p:nvSpPr>
        <p:spPr>
          <a:xfrm>
            <a:off x="4254227"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191" name="Lijn"/>
          <p:cNvSpPr/>
          <p:nvPr/>
        </p:nvSpPr>
        <p:spPr>
          <a:xfrm>
            <a:off x="7635425"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2" name="Lijn"/>
          <p:cNvSpPr/>
          <p:nvPr/>
        </p:nvSpPr>
        <p:spPr>
          <a:xfrm>
            <a:off x="7635425"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3" name="Lijn"/>
          <p:cNvSpPr/>
          <p:nvPr/>
        </p:nvSpPr>
        <p:spPr>
          <a:xfrm>
            <a:off x="7635425"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4" name="Lijn"/>
          <p:cNvSpPr/>
          <p:nvPr/>
        </p:nvSpPr>
        <p:spPr>
          <a:xfrm>
            <a:off x="7635425"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5" name="Lijn"/>
          <p:cNvSpPr/>
          <p:nvPr/>
        </p:nvSpPr>
        <p:spPr>
          <a:xfrm>
            <a:off x="7635425"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6" name="Lijn"/>
          <p:cNvSpPr/>
          <p:nvPr/>
        </p:nvSpPr>
        <p:spPr>
          <a:xfrm>
            <a:off x="7635425"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7" name="Lijn"/>
          <p:cNvSpPr/>
          <p:nvPr/>
        </p:nvSpPr>
        <p:spPr>
          <a:xfrm>
            <a:off x="7635425"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8" name="Lijn"/>
          <p:cNvSpPr/>
          <p:nvPr/>
        </p:nvSpPr>
        <p:spPr>
          <a:xfrm>
            <a:off x="7635425"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grpSp>
        <p:nvGrpSpPr>
          <p:cNvPr id="1203" name="Groepeer"/>
          <p:cNvGrpSpPr/>
          <p:nvPr/>
        </p:nvGrpSpPr>
        <p:grpSpPr>
          <a:xfrm>
            <a:off x="9854293" y="893722"/>
            <a:ext cx="5047735" cy="1077512"/>
            <a:chOff x="0" y="0"/>
            <a:chExt cx="5047733" cy="1077511"/>
          </a:xfrm>
        </p:grpSpPr>
        <p:sp>
          <p:nvSpPr>
            <p:cNvPr id="1199"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0"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08" name="Groepeer"/>
          <p:cNvGrpSpPr/>
          <p:nvPr/>
        </p:nvGrpSpPr>
        <p:grpSpPr>
          <a:xfrm>
            <a:off x="9854293" y="3304591"/>
            <a:ext cx="5047735" cy="1077512"/>
            <a:chOff x="0" y="0"/>
            <a:chExt cx="5047733" cy="1077511"/>
          </a:xfrm>
        </p:grpSpPr>
        <p:sp>
          <p:nvSpPr>
            <p:cNvPr id="1204"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5"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6"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7"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13" name="Groepeer"/>
          <p:cNvGrpSpPr/>
          <p:nvPr/>
        </p:nvGrpSpPr>
        <p:grpSpPr>
          <a:xfrm>
            <a:off x="9854293" y="5715461"/>
            <a:ext cx="5047735" cy="1077512"/>
            <a:chOff x="0" y="0"/>
            <a:chExt cx="5047733" cy="1077511"/>
          </a:xfrm>
        </p:grpSpPr>
        <p:sp>
          <p:nvSpPr>
            <p:cNvPr id="1209"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0"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18" name="Groepeer"/>
          <p:cNvGrpSpPr/>
          <p:nvPr/>
        </p:nvGrpSpPr>
        <p:grpSpPr>
          <a:xfrm>
            <a:off x="9854293" y="2099157"/>
            <a:ext cx="5047735" cy="1077512"/>
            <a:chOff x="0" y="0"/>
            <a:chExt cx="5047733" cy="1077511"/>
          </a:xfrm>
        </p:grpSpPr>
        <p:sp>
          <p:nvSpPr>
            <p:cNvPr id="1214" name="0.86"/>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0.86</a:t>
              </a:r>
            </a:p>
          </p:txBody>
        </p:sp>
        <p:sp>
          <p:nvSpPr>
            <p:cNvPr id="1215"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6" name="0.34"/>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0.34</a:t>
              </a:r>
            </a:p>
          </p:txBody>
        </p:sp>
        <p:sp>
          <p:nvSpPr>
            <p:cNvPr id="1217" name="0.58"/>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0.58</a:t>
              </a:r>
            </a:p>
          </p:txBody>
        </p:sp>
      </p:grpSp>
      <p:grpSp>
        <p:nvGrpSpPr>
          <p:cNvPr id="1223" name="Groepeer"/>
          <p:cNvGrpSpPr/>
          <p:nvPr/>
        </p:nvGrpSpPr>
        <p:grpSpPr>
          <a:xfrm>
            <a:off x="9854293" y="4510027"/>
            <a:ext cx="5047735" cy="1077512"/>
            <a:chOff x="0" y="0"/>
            <a:chExt cx="5047733" cy="1077511"/>
          </a:xfrm>
        </p:grpSpPr>
        <p:sp>
          <p:nvSpPr>
            <p:cNvPr id="1219" name="0.74"/>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0.74</a:t>
              </a:r>
            </a:p>
          </p:txBody>
        </p:sp>
        <p:sp>
          <p:nvSpPr>
            <p:cNvPr id="1220" name="0.12"/>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0.12</a:t>
              </a:r>
            </a:p>
          </p:txBody>
        </p:sp>
        <p:sp>
          <p:nvSpPr>
            <p:cNvPr id="122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22" name="0.29"/>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0.29</a:t>
              </a:r>
            </a:p>
          </p:txBody>
        </p:sp>
      </p:grpSp>
      <p:grpSp>
        <p:nvGrpSpPr>
          <p:cNvPr id="1228" name="Groepeer"/>
          <p:cNvGrpSpPr/>
          <p:nvPr/>
        </p:nvGrpSpPr>
        <p:grpSpPr>
          <a:xfrm>
            <a:off x="9854293" y="6920896"/>
            <a:ext cx="5047735" cy="1077512"/>
            <a:chOff x="0" y="0"/>
            <a:chExt cx="5047733" cy="1077511"/>
          </a:xfrm>
        </p:grpSpPr>
        <p:sp>
          <p:nvSpPr>
            <p:cNvPr id="1224" name="0.25"/>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0.25</a:t>
              </a:r>
            </a:p>
          </p:txBody>
        </p:sp>
        <p:sp>
          <p:nvSpPr>
            <p:cNvPr id="1225" name="0.8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0.83</a:t>
              </a:r>
            </a:p>
          </p:txBody>
        </p:sp>
        <p:sp>
          <p:nvSpPr>
            <p:cNvPr id="1226" name="0.19"/>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0.19</a:t>
              </a:r>
            </a:p>
          </p:txBody>
        </p:sp>
        <p:sp>
          <p:nvSpPr>
            <p:cNvPr id="1227" name="0.0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0.03</a:t>
              </a:r>
            </a:p>
          </p:txBody>
        </p:sp>
      </p:grpSp>
      <p:grpSp>
        <p:nvGrpSpPr>
          <p:cNvPr id="1233" name="Groepeer"/>
          <p:cNvGrpSpPr/>
          <p:nvPr/>
        </p:nvGrpSpPr>
        <p:grpSpPr>
          <a:xfrm>
            <a:off x="9854293" y="8126331"/>
            <a:ext cx="5047735" cy="1077512"/>
            <a:chOff x="0" y="0"/>
            <a:chExt cx="5047733" cy="1077511"/>
          </a:xfrm>
        </p:grpSpPr>
        <p:sp>
          <p:nvSpPr>
            <p:cNvPr id="1229" name="0.38"/>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0.38</a:t>
              </a:r>
            </a:p>
          </p:txBody>
        </p:sp>
        <p:sp>
          <p:nvSpPr>
            <p:cNvPr id="1230" name="0.04"/>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0.04</a:t>
              </a:r>
            </a:p>
          </p:txBody>
        </p:sp>
        <p:sp>
          <p:nvSpPr>
            <p:cNvPr id="1231" name="0.01"/>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0.01</a:t>
              </a:r>
            </a:p>
          </p:txBody>
        </p:sp>
        <p:sp>
          <p:nvSpPr>
            <p:cNvPr id="123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38" name="Groepeer"/>
          <p:cNvGrpSpPr/>
          <p:nvPr/>
        </p:nvGrpSpPr>
        <p:grpSpPr>
          <a:xfrm>
            <a:off x="9854293" y="9331766"/>
            <a:ext cx="5047735" cy="1077512"/>
            <a:chOff x="0" y="0"/>
            <a:chExt cx="5047733" cy="1077511"/>
          </a:xfrm>
        </p:grpSpPr>
        <p:sp>
          <p:nvSpPr>
            <p:cNvPr id="1234" name="0.92"/>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0.92</a:t>
              </a:r>
            </a:p>
          </p:txBody>
        </p:sp>
        <p:sp>
          <p:nvSpPr>
            <p:cNvPr id="1235" name="0.39"/>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0.39</a:t>
              </a:r>
            </a:p>
          </p:txBody>
        </p:sp>
        <p:sp>
          <p:nvSpPr>
            <p:cNvPr id="1236" name="0.21"/>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0.21</a:t>
              </a:r>
            </a:p>
          </p:txBody>
        </p:sp>
        <p:sp>
          <p:nvSpPr>
            <p:cNvPr id="1237" name="0.09"/>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0.09</a:t>
              </a:r>
            </a:p>
          </p:txBody>
        </p:sp>
      </p:grpSp>
      <p:sp>
        <p:nvSpPr>
          <p:cNvPr id="1239" name="d1"/>
          <p:cNvSpPr txBox="1"/>
          <p:nvPr/>
        </p:nvSpPr>
        <p:spPr>
          <a:xfrm>
            <a:off x="10151226" y="121999"/>
            <a:ext cx="562314"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d1</a:t>
            </a:r>
          </a:p>
        </p:txBody>
      </p:sp>
      <p:sp>
        <p:nvSpPr>
          <p:cNvPr id="1240" name="d2"/>
          <p:cNvSpPr txBox="1"/>
          <p:nvPr/>
        </p:nvSpPr>
        <p:spPr>
          <a:xfrm>
            <a:off x="11460212"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d2</a:t>
            </a:r>
          </a:p>
        </p:txBody>
      </p:sp>
      <p:sp>
        <p:nvSpPr>
          <p:cNvPr id="1241" name="d3"/>
          <p:cNvSpPr txBox="1"/>
          <p:nvPr/>
        </p:nvSpPr>
        <p:spPr>
          <a:xfrm>
            <a:off x="12769198"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d3</a:t>
            </a:r>
          </a:p>
        </p:txBody>
      </p:sp>
      <p:sp>
        <p:nvSpPr>
          <p:cNvPr id="1242" name="d4"/>
          <p:cNvSpPr txBox="1"/>
          <p:nvPr/>
        </p:nvSpPr>
        <p:spPr>
          <a:xfrm>
            <a:off x="14078184"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d4</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 name="TextBox 8"/>
          <p:cNvSpPr txBox="1"/>
          <p:nvPr/>
        </p:nvSpPr>
        <p:spPr>
          <a:xfrm>
            <a:off x="4390128" y="10876013"/>
            <a:ext cx="1563862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a:solidFill>
                  <a:srgbClr val="252525"/>
                </a:solidFill>
              </a:defRPr>
            </a:lvl1pPr>
          </a:lstStyle>
          <a:p>
            <a:r>
              <a:t>Rozado, David (2020). Word embeddings map words in a corpus of text to vector space https://doi.org/10.1371/journal.pone.0231189.g008 </a:t>
            </a:r>
          </a:p>
        </p:txBody>
      </p:sp>
      <p:pic>
        <p:nvPicPr>
          <p:cNvPr id="1245" name="Picture 2" descr="Picture 2"/>
          <p:cNvPicPr>
            <a:picLocks noChangeAspect="1"/>
          </p:cNvPicPr>
          <p:nvPr/>
        </p:nvPicPr>
        <p:blipFill>
          <a:blip r:embed="rId3"/>
          <a:stretch>
            <a:fillRect/>
          </a:stretch>
        </p:blipFill>
        <p:spPr>
          <a:xfrm>
            <a:off x="2939210" y="746187"/>
            <a:ext cx="14225680" cy="9810626"/>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0A99BB-36BD-1517-7025-EFD461751FE4}"/>
              </a:ext>
            </a:extLst>
          </p:cNvPr>
          <p:cNvSpPr>
            <a:spLocks noGrp="1"/>
          </p:cNvSpPr>
          <p:nvPr>
            <p:ph type="title"/>
          </p:nvPr>
        </p:nvSpPr>
        <p:spPr>
          <a:xfrm>
            <a:off x="1382157" y="126994"/>
            <a:ext cx="17339786" cy="2184724"/>
          </a:xfrm>
        </p:spPr>
        <p:txBody>
          <a:bodyPr/>
          <a:lstStyle/>
          <a:p>
            <a:r>
              <a:rPr lang="nl-NL"/>
              <a:t>Afstands-/gelijkheidsmaten voor vectoren</a:t>
            </a:r>
          </a:p>
        </p:txBody>
      </p:sp>
      <p:sp>
        <p:nvSpPr>
          <p:cNvPr id="3" name="Tijdelijke aanduiding voor inhoud 2">
            <a:extLst>
              <a:ext uri="{FF2B5EF4-FFF2-40B4-BE49-F238E27FC236}">
                <a16:creationId xmlns:a16="http://schemas.microsoft.com/office/drawing/2014/main" id="{6E8E6C0E-7DC4-FE9F-329E-75007591470F}"/>
              </a:ext>
            </a:extLst>
          </p:cNvPr>
          <p:cNvSpPr>
            <a:spLocks noGrp="1"/>
          </p:cNvSpPr>
          <p:nvPr>
            <p:ph idx="1"/>
          </p:nvPr>
        </p:nvSpPr>
        <p:spPr>
          <a:xfrm>
            <a:off x="1382157" y="1988990"/>
            <a:ext cx="17339786" cy="1668608"/>
          </a:xfrm>
        </p:spPr>
        <p:txBody>
          <a:bodyPr/>
          <a:lstStyle/>
          <a:p>
            <a:r>
              <a:rPr lang="nl-NL"/>
              <a:t>Euclidisch: afstand tussen de punten in de ruimte</a:t>
            </a:r>
          </a:p>
          <a:p>
            <a:r>
              <a:rPr lang="nl-NL"/>
              <a:t>Cosinusgelijkheid: hoek tussen de vectoren</a:t>
            </a:r>
          </a:p>
        </p:txBody>
      </p:sp>
      <p:pic>
        <p:nvPicPr>
          <p:cNvPr id="1028" name="Picture 4">
            <a:extLst>
              <a:ext uri="{FF2B5EF4-FFF2-40B4-BE49-F238E27FC236}">
                <a16:creationId xmlns:a16="http://schemas.microsoft.com/office/drawing/2014/main" id="{23DBDEDC-3749-CB5C-163B-02E78DA2B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88" y="3829314"/>
            <a:ext cx="9615243" cy="6968997"/>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DD91FDC7-87BC-6CFB-11CB-C03A6AD06DDC}"/>
              </a:ext>
            </a:extLst>
          </p:cNvPr>
          <p:cNvPicPr>
            <a:picLocks noChangeAspect="1"/>
          </p:cNvPicPr>
          <p:nvPr/>
        </p:nvPicPr>
        <p:blipFill>
          <a:blip r:embed="rId3"/>
          <a:stretch>
            <a:fillRect/>
          </a:stretch>
        </p:blipFill>
        <p:spPr>
          <a:xfrm>
            <a:off x="11260274" y="8387654"/>
            <a:ext cx="8570661" cy="2057607"/>
          </a:xfrm>
          <a:prstGeom prst="rect">
            <a:avLst/>
          </a:prstGeom>
        </p:spPr>
      </p:pic>
      <p:pic>
        <p:nvPicPr>
          <p:cNvPr id="8" name="Afbeelding 7">
            <a:extLst>
              <a:ext uri="{FF2B5EF4-FFF2-40B4-BE49-F238E27FC236}">
                <a16:creationId xmlns:a16="http://schemas.microsoft.com/office/drawing/2014/main" id="{C034AECC-5777-04F3-5590-BB4F294C4CBF}"/>
              </a:ext>
            </a:extLst>
          </p:cNvPr>
          <p:cNvPicPr>
            <a:picLocks noChangeAspect="1"/>
          </p:cNvPicPr>
          <p:nvPr/>
        </p:nvPicPr>
        <p:blipFill>
          <a:blip r:embed="rId4"/>
          <a:stretch>
            <a:fillRect/>
          </a:stretch>
        </p:blipFill>
        <p:spPr>
          <a:xfrm>
            <a:off x="11260274" y="5884405"/>
            <a:ext cx="8872750" cy="2057607"/>
          </a:xfrm>
          <a:prstGeom prst="rect">
            <a:avLst/>
          </a:prstGeom>
        </p:spPr>
      </p:pic>
      <p:sp>
        <p:nvSpPr>
          <p:cNvPr id="9" name="Tekstvak 8">
            <a:extLst>
              <a:ext uri="{FF2B5EF4-FFF2-40B4-BE49-F238E27FC236}">
                <a16:creationId xmlns:a16="http://schemas.microsoft.com/office/drawing/2014/main" id="{353D6EB9-F027-C73B-F034-494AF7D18B91}"/>
              </a:ext>
            </a:extLst>
          </p:cNvPr>
          <p:cNvSpPr txBox="1"/>
          <p:nvPr/>
        </p:nvSpPr>
        <p:spPr>
          <a:xfrm>
            <a:off x="1382157" y="10613645"/>
            <a:ext cx="9615242" cy="369332"/>
          </a:xfrm>
          <a:prstGeom prst="rect">
            <a:avLst/>
          </a:prstGeom>
          <a:noFill/>
        </p:spPr>
        <p:txBody>
          <a:bodyPr wrap="square" rtlCol="0">
            <a:spAutoFit/>
          </a:bodyPr>
          <a:lstStyle/>
          <a:p>
            <a:r>
              <a:rPr lang="nl-NL" i="1"/>
              <a:t>Bron:https://medium.com/@sasi24/cosine-similarity-vs-euclidean-distance-e5d9a9375fc8</a:t>
            </a:r>
          </a:p>
        </p:txBody>
      </p:sp>
    </p:spTree>
    <p:extLst>
      <p:ext uri="{BB962C8B-B14F-4D97-AF65-F5344CB8AC3E}">
        <p14:creationId xmlns:p14="http://schemas.microsoft.com/office/powerpoint/2010/main" val="1880379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B2ED7-10DC-753F-7BFE-36057880C881}"/>
              </a:ext>
            </a:extLst>
          </p:cNvPr>
          <p:cNvSpPr>
            <a:spLocks noGrp="1"/>
          </p:cNvSpPr>
          <p:nvPr>
            <p:ph type="title"/>
          </p:nvPr>
        </p:nvSpPr>
        <p:spPr>
          <a:xfrm>
            <a:off x="1382157" y="65912"/>
            <a:ext cx="17339786" cy="1721311"/>
          </a:xfrm>
        </p:spPr>
        <p:txBody>
          <a:bodyPr/>
          <a:lstStyle/>
          <a:p>
            <a:r>
              <a:rPr lang="nl-NL"/>
              <a:t>PCA (herhaling)</a:t>
            </a:r>
          </a:p>
        </p:txBody>
      </p:sp>
      <p:sp>
        <p:nvSpPr>
          <p:cNvPr id="3" name="Tijdelijke aanduiding voor inhoud 2">
            <a:extLst>
              <a:ext uri="{FF2B5EF4-FFF2-40B4-BE49-F238E27FC236}">
                <a16:creationId xmlns:a16="http://schemas.microsoft.com/office/drawing/2014/main" id="{8C7BE945-86FA-60C4-08AD-197D6A89BF47}"/>
              </a:ext>
            </a:extLst>
          </p:cNvPr>
          <p:cNvSpPr>
            <a:spLocks noGrp="1"/>
          </p:cNvSpPr>
          <p:nvPr>
            <p:ph idx="1"/>
          </p:nvPr>
        </p:nvSpPr>
        <p:spPr>
          <a:xfrm>
            <a:off x="1382157" y="1551233"/>
            <a:ext cx="18119181" cy="4100267"/>
          </a:xfrm>
        </p:spPr>
        <p:txBody>
          <a:bodyPr/>
          <a:lstStyle/>
          <a:p>
            <a:r>
              <a:rPr lang="nl-NL"/>
              <a:t>Reductie van aantal features (dimensionality reduction)</a:t>
            </a:r>
          </a:p>
          <a:p>
            <a:r>
              <a:rPr lang="nl-NL"/>
              <a:t>Bijvoorbeeld voor visualisatie of compressie</a:t>
            </a:r>
          </a:p>
          <a:p>
            <a:r>
              <a:rPr lang="nl-NL"/>
              <a:t>Maakt nieuwe features (PC’s) uit combinaties van de bestaande features</a:t>
            </a:r>
          </a:p>
          <a:p>
            <a:r>
              <a:rPr lang="nl-NL"/>
              <a:t>Elke PC verklaart zoveel mogelijk variantie in de (resterende) data</a:t>
            </a:r>
          </a:p>
          <a:p>
            <a:r>
              <a:rPr lang="nl-NL"/>
              <a:t>Kies de top-</a:t>
            </a:r>
            <a:r>
              <a:rPr lang="nl-NL" i="1"/>
              <a:t>n</a:t>
            </a:r>
            <a:r>
              <a:rPr lang="nl-NL"/>
              <a:t> PC’s</a:t>
            </a:r>
          </a:p>
        </p:txBody>
      </p:sp>
      <p:pic>
        <p:nvPicPr>
          <p:cNvPr id="2050" name="Picture 2" descr="An example of principal component analysis (PCA) for a two-dimensional ...">
            <a:extLst>
              <a:ext uri="{FF2B5EF4-FFF2-40B4-BE49-F238E27FC236}">
                <a16:creationId xmlns:a16="http://schemas.microsoft.com/office/drawing/2014/main" id="{B16BEA3E-9424-F870-1655-B073CD9DF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720" y="5651500"/>
            <a:ext cx="6586660" cy="514534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B2723A85-F3DA-2A4F-A053-7B23E362D53D}"/>
              </a:ext>
            </a:extLst>
          </p:cNvPr>
          <p:cNvSpPr txBox="1"/>
          <p:nvPr/>
        </p:nvSpPr>
        <p:spPr>
          <a:xfrm>
            <a:off x="13707533" y="10258399"/>
            <a:ext cx="5384800" cy="369332"/>
          </a:xfrm>
          <a:prstGeom prst="rect">
            <a:avLst/>
          </a:prstGeom>
          <a:noFill/>
        </p:spPr>
        <p:txBody>
          <a:bodyPr wrap="square" rtlCol="0">
            <a:spAutoFit/>
          </a:bodyPr>
          <a:lstStyle/>
          <a:p>
            <a:r>
              <a:rPr lang="nl-NL" i="1"/>
              <a:t>Bron:researchgate.net</a:t>
            </a:r>
          </a:p>
        </p:txBody>
      </p:sp>
    </p:spTree>
    <p:extLst>
      <p:ext uri="{BB962C8B-B14F-4D97-AF65-F5344CB8AC3E}">
        <p14:creationId xmlns:p14="http://schemas.microsoft.com/office/powerpoint/2010/main" val="292090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 name="pasted-movie.png" descr="pasted-movie.png"/>
          <p:cNvPicPr>
            <a:picLocks noChangeAspect="1"/>
          </p:cNvPicPr>
          <p:nvPr/>
        </p:nvPicPr>
        <p:blipFill>
          <a:blip r:embed="rId3"/>
          <a:stretch>
            <a:fillRect/>
          </a:stretch>
        </p:blipFill>
        <p:spPr>
          <a:xfrm>
            <a:off x="756452" y="229691"/>
            <a:ext cx="18591196" cy="10843618"/>
          </a:xfrm>
          <a:prstGeom prst="rect">
            <a:avLst/>
          </a:prstGeom>
          <a:ln w="12700">
            <a:miter lim="400000"/>
          </a:ln>
        </p:spPr>
      </p:pic>
      <p:pic>
        <p:nvPicPr>
          <p:cNvPr id="1250" name="pasted-movie.png" descr="pasted-movie.png"/>
          <p:cNvPicPr>
            <a:picLocks noChangeAspect="1"/>
          </p:cNvPicPr>
          <p:nvPr/>
        </p:nvPicPr>
        <p:blipFill>
          <a:blip r:embed="rId4"/>
          <a:stretch>
            <a:fillRect/>
          </a:stretch>
        </p:blipFill>
        <p:spPr>
          <a:xfrm>
            <a:off x="1447403" y="1068556"/>
            <a:ext cx="17209294" cy="1037888"/>
          </a:xfrm>
          <a:prstGeom prst="rect">
            <a:avLst/>
          </a:prstGeom>
          <a:ln w="12700">
            <a:miter lim="400000"/>
          </a:ln>
        </p:spPr>
      </p:pic>
      <p:sp>
        <p:nvSpPr>
          <p:cNvPr id="1251" name="http://vectors.nlpl.eu/repository/"/>
          <p:cNvSpPr txBox="1"/>
          <p:nvPr/>
        </p:nvSpPr>
        <p:spPr>
          <a:xfrm>
            <a:off x="16768323" y="10937169"/>
            <a:ext cx="3280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http://vectors.nlpl.eu/repository/</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 name="Skipgram: Voorspelt contextwoorden gegeven een doelwoord. Goed voor semantische relaties.…"/>
          <p:cNvSpPr txBox="1"/>
          <p:nvPr/>
        </p:nvSpPr>
        <p:spPr>
          <a:xfrm>
            <a:off x="2429006" y="3548032"/>
            <a:ext cx="15246088" cy="6247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200"/>
              </a:spcBef>
              <a:defRPr sz="3600">
                <a:latin typeface="+mj-lt"/>
                <a:ea typeface="+mj-ea"/>
                <a:cs typeface="+mj-cs"/>
                <a:sym typeface="Calibri"/>
              </a:defRPr>
            </a:pPr>
            <a:r>
              <a:rPr b="1" u="sng"/>
              <a:t>Skipgram:</a:t>
            </a:r>
            <a:r>
              <a:t> Voorspelt contextwoorden gegeven een doelwoord. Goed voor semantische relaties.</a:t>
            </a:r>
          </a:p>
          <a:p>
            <a:pPr>
              <a:spcBef>
                <a:spcPts val="1200"/>
              </a:spcBef>
              <a:defRPr sz="3600">
                <a:latin typeface="+mj-lt"/>
                <a:ea typeface="+mj-ea"/>
                <a:cs typeface="+mj-cs"/>
                <a:sym typeface="Calibri"/>
              </a:defRPr>
            </a:pPr>
            <a:r>
              <a:rPr b="1" u="sng"/>
              <a:t>CBOW</a:t>
            </a:r>
            <a:r>
              <a:rPr lang="nl-NL" b="1" u="sng"/>
              <a:t> (Continuous Bag of Words)</a:t>
            </a:r>
            <a:r>
              <a:rPr b="1" u="sng"/>
              <a:t>:</a:t>
            </a:r>
            <a:r>
              <a:t> Voorspelt een doelwoord gegeven de contextwoorden. Snel en efficiënt voor frequentere woorden.</a:t>
            </a:r>
          </a:p>
          <a:p>
            <a:pPr>
              <a:spcBef>
                <a:spcPts val="1200"/>
              </a:spcBef>
              <a:defRPr sz="3600">
                <a:latin typeface="+mj-lt"/>
                <a:ea typeface="+mj-ea"/>
                <a:cs typeface="+mj-cs"/>
                <a:sym typeface="Calibri"/>
              </a:defRPr>
            </a:pPr>
            <a:r>
              <a:rPr b="1" u="sng"/>
              <a:t>FastText:</a:t>
            </a:r>
            <a:r>
              <a:t> Breidt zowel Skipgram als CBOW uit door subwoorden te gebruiken, wat zorgt voor betere prestaties bij onbekende woorden en woorden met complexe morfologie.</a:t>
            </a:r>
            <a:endParaRPr lang="nl-NL"/>
          </a:p>
          <a:p>
            <a:pPr>
              <a:spcBef>
                <a:spcPts val="1200"/>
              </a:spcBef>
              <a:defRPr sz="3600">
                <a:latin typeface="+mj-lt"/>
                <a:ea typeface="+mj-ea"/>
                <a:cs typeface="+mj-cs"/>
                <a:sym typeface="Calibri"/>
              </a:defRPr>
            </a:pPr>
            <a:endParaRPr lang="nl-NL"/>
          </a:p>
          <a:p>
            <a:pPr>
              <a:spcBef>
                <a:spcPts val="1200"/>
              </a:spcBef>
              <a:defRPr sz="3600">
                <a:latin typeface="+mj-lt"/>
                <a:ea typeface="+mj-ea"/>
                <a:cs typeface="+mj-cs"/>
                <a:sym typeface="Calibri"/>
              </a:defRPr>
            </a:pPr>
            <a:r>
              <a:rPr lang="nl-NL"/>
              <a:t>Een veelgebruikt model, </a:t>
            </a:r>
            <a:r>
              <a:rPr lang="nl-NL" b="1"/>
              <a:t>Word2vec</a:t>
            </a:r>
            <a:r>
              <a:rPr lang="nl-NL"/>
              <a:t>, gebruikt een combinatie van CBOW en Skipgram om de embeddings te leren.</a:t>
            </a:r>
            <a:endParaRPr/>
          </a:p>
        </p:txBody>
      </p:sp>
      <p:sp>
        <p:nvSpPr>
          <p:cNvPr id="1256" name="Verschillende algoritmen voor word-embeddings"/>
          <p:cNvSpPr txBox="1"/>
          <p:nvPr/>
        </p:nvSpPr>
        <p:spPr>
          <a:xfrm>
            <a:off x="3975566" y="255816"/>
            <a:ext cx="12152968"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Verschillende algoritmen voor word-embeddings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2" name="Groepeer"/>
          <p:cNvGrpSpPr/>
          <p:nvPr/>
        </p:nvGrpSpPr>
        <p:grpSpPr>
          <a:xfrm>
            <a:off x="4673268" y="5022850"/>
            <a:ext cx="11467767" cy="1155700"/>
            <a:chOff x="0" y="0"/>
            <a:chExt cx="11467765" cy="1155700"/>
          </a:xfrm>
        </p:grpSpPr>
        <p:sp>
          <p:nvSpPr>
            <p:cNvPr id="1260" name="https://github.com/google-research/bert"/>
            <p:cNvSpPr txBox="1"/>
            <p:nvPr/>
          </p:nvSpPr>
          <p:spPr>
            <a:xfrm>
              <a:off x="3738342" y="303182"/>
              <a:ext cx="7729424" cy="549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https://github.com/google-research/bert</a:t>
              </a:r>
            </a:p>
          </p:txBody>
        </p:sp>
        <p:pic>
          <p:nvPicPr>
            <p:cNvPr id="1261" name="pasted-movie.png" descr="pasted-movie.png"/>
            <p:cNvPicPr>
              <a:picLocks noChangeAspect="1"/>
            </p:cNvPicPr>
            <p:nvPr/>
          </p:nvPicPr>
          <p:blipFill>
            <a:blip r:embed="rId3"/>
            <a:stretch>
              <a:fillRect/>
            </a:stretch>
          </p:blipFill>
          <p:spPr>
            <a:xfrm>
              <a:off x="0" y="0"/>
              <a:ext cx="2084793" cy="1155700"/>
            </a:xfrm>
            <a:prstGeom prst="rect">
              <a:avLst/>
            </a:prstGeom>
            <a:ln w="12700" cap="flat">
              <a:noFill/>
              <a:miter lim="400000"/>
            </a:ln>
            <a:effectLst/>
          </p:spPr>
        </p:pic>
      </p:grpSp>
      <p:grpSp>
        <p:nvGrpSpPr>
          <p:cNvPr id="1265" name="Groepeer"/>
          <p:cNvGrpSpPr/>
          <p:nvPr/>
        </p:nvGrpSpPr>
        <p:grpSpPr>
          <a:xfrm>
            <a:off x="4329955" y="7535154"/>
            <a:ext cx="7275349" cy="1155701"/>
            <a:chOff x="0" y="0"/>
            <a:chExt cx="7275347" cy="1155700"/>
          </a:xfrm>
        </p:grpSpPr>
        <p:pic>
          <p:nvPicPr>
            <p:cNvPr id="1263" name="pasted-movie.png" descr="pasted-movie.png"/>
            <p:cNvPicPr>
              <a:picLocks noChangeAspect="1"/>
            </p:cNvPicPr>
            <p:nvPr/>
          </p:nvPicPr>
          <p:blipFill>
            <a:blip r:embed="rId4"/>
            <a:stretch>
              <a:fillRect/>
            </a:stretch>
          </p:blipFill>
          <p:spPr>
            <a:xfrm>
              <a:off x="0" y="0"/>
              <a:ext cx="2819400" cy="1155700"/>
            </a:xfrm>
            <a:prstGeom prst="rect">
              <a:avLst/>
            </a:prstGeom>
            <a:ln w="12700" cap="flat">
              <a:noFill/>
              <a:miter lim="400000"/>
            </a:ln>
            <a:effectLst/>
          </p:spPr>
        </p:pic>
        <p:sp>
          <p:nvSpPr>
            <p:cNvPr id="1264" name="https://spacy.io/"/>
            <p:cNvSpPr txBox="1"/>
            <p:nvPr/>
          </p:nvSpPr>
          <p:spPr>
            <a:xfrm>
              <a:off x="4105646" y="303183"/>
              <a:ext cx="3169703" cy="5493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https://spacy.io/</a:t>
              </a:r>
            </a:p>
          </p:txBody>
        </p:sp>
      </p:grpSp>
      <p:grpSp>
        <p:nvGrpSpPr>
          <p:cNvPr id="1268" name="Groepeer"/>
          <p:cNvGrpSpPr/>
          <p:nvPr/>
        </p:nvGrpSpPr>
        <p:grpSpPr>
          <a:xfrm>
            <a:off x="3963065" y="2612145"/>
            <a:ext cx="11094799" cy="1054101"/>
            <a:chOff x="0" y="0"/>
            <a:chExt cx="11094798" cy="1054100"/>
          </a:xfrm>
        </p:grpSpPr>
        <p:pic>
          <p:nvPicPr>
            <p:cNvPr id="1266" name="pasted-movie.png" descr="pasted-movie.png"/>
            <p:cNvPicPr>
              <a:picLocks noChangeAspect="1"/>
            </p:cNvPicPr>
            <p:nvPr/>
          </p:nvPicPr>
          <p:blipFill>
            <a:blip r:embed="rId5"/>
            <a:stretch>
              <a:fillRect/>
            </a:stretch>
          </p:blipFill>
          <p:spPr>
            <a:xfrm>
              <a:off x="0" y="0"/>
              <a:ext cx="3505200" cy="1054100"/>
            </a:xfrm>
            <a:prstGeom prst="rect">
              <a:avLst/>
            </a:prstGeom>
            <a:ln w="12700" cap="flat">
              <a:noFill/>
              <a:miter lim="400000"/>
            </a:ln>
            <a:effectLst/>
          </p:spPr>
        </p:pic>
        <p:sp>
          <p:nvSpPr>
            <p:cNvPr id="1267" name="https://radimrehurek.com/gensim/"/>
            <p:cNvSpPr txBox="1"/>
            <p:nvPr/>
          </p:nvSpPr>
          <p:spPr>
            <a:xfrm>
              <a:off x="4448546" y="252382"/>
              <a:ext cx="6646253" cy="549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https://radimrehurek.com/gensim/</a:t>
              </a:r>
            </a:p>
          </p:txBody>
        </p:sp>
      </p:grpSp>
      <p:sp>
        <p:nvSpPr>
          <p:cNvPr id="1269" name="voorgetrainde modellen"/>
          <p:cNvSpPr txBox="1"/>
          <p:nvPr/>
        </p:nvSpPr>
        <p:spPr>
          <a:xfrm>
            <a:off x="7024012" y="255816"/>
            <a:ext cx="6056076"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voorgetrainde modellen</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3147A87-3786-FC33-6343-5C9C68FCA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849" y="2489379"/>
            <a:ext cx="14958402" cy="6324242"/>
          </a:xfrm>
          <a:prstGeom prst="rect">
            <a:avLst/>
          </a:prstGeom>
          <a:noFill/>
          <a:extLst>
            <a:ext uri="{909E8E84-426E-40DD-AFC4-6F175D3DCCD1}">
              <a14:hiddenFill xmlns:a14="http://schemas.microsoft.com/office/drawing/2010/main">
                <a:solidFill>
                  <a:srgbClr val="FFFFFF"/>
                </a:solidFill>
              </a14:hiddenFill>
            </a:ext>
          </a:extLst>
        </p:spPr>
      </p:pic>
      <p:sp>
        <p:nvSpPr>
          <p:cNvPr id="2" name="voorgetrainde modellen">
            <a:extLst>
              <a:ext uri="{FF2B5EF4-FFF2-40B4-BE49-F238E27FC236}">
                <a16:creationId xmlns:a16="http://schemas.microsoft.com/office/drawing/2014/main" id="{9927DA12-2593-4D9F-1622-988E127AB382}"/>
              </a:ext>
            </a:extLst>
          </p:cNvPr>
          <p:cNvSpPr txBox="1"/>
          <p:nvPr/>
        </p:nvSpPr>
        <p:spPr>
          <a:xfrm>
            <a:off x="5231348" y="255816"/>
            <a:ext cx="9641420"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rPr lang="nl-NL"/>
              <a:t>classificatie van embedding-</a:t>
            </a:r>
            <a:r>
              <a:t>modellen</a:t>
            </a:r>
          </a:p>
        </p:txBody>
      </p:sp>
    </p:spTree>
    <p:extLst>
      <p:ext uri="{BB962C8B-B14F-4D97-AF65-F5344CB8AC3E}">
        <p14:creationId xmlns:p14="http://schemas.microsoft.com/office/powerpoint/2010/main" val="293080202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B87469-D4B6-0286-51B3-85E071B52A61}"/>
              </a:ext>
            </a:extLst>
          </p:cNvPr>
          <p:cNvSpPr>
            <a:spLocks noGrp="1"/>
          </p:cNvSpPr>
          <p:nvPr>
            <p:ph type="title"/>
          </p:nvPr>
        </p:nvSpPr>
        <p:spPr/>
        <p:txBody>
          <a:bodyPr/>
          <a:lstStyle/>
          <a:p>
            <a:r>
              <a:rPr lang="nl-NL"/>
              <a:t>Dimensionality: Blessing or Curse?</a:t>
            </a:r>
          </a:p>
        </p:txBody>
      </p:sp>
      <p:pic>
        <p:nvPicPr>
          <p:cNvPr id="3074" name="Picture 2" descr="The Curse of Dimensionality | CommonLounge Archive">
            <a:extLst>
              <a:ext uri="{FF2B5EF4-FFF2-40B4-BE49-F238E27FC236}">
                <a16:creationId xmlns:a16="http://schemas.microsoft.com/office/drawing/2014/main" id="{2C2AF2B4-680F-DAA8-91F5-1F12A12C9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763" y="4617221"/>
            <a:ext cx="11616576" cy="3930275"/>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692CBDFB-0BBB-2BE4-9B2B-1AF170B7A2AB}"/>
              </a:ext>
            </a:extLst>
          </p:cNvPr>
          <p:cNvSpPr txBox="1"/>
          <p:nvPr/>
        </p:nvSpPr>
        <p:spPr>
          <a:xfrm>
            <a:off x="12579178" y="8547496"/>
            <a:ext cx="3281160" cy="434734"/>
          </a:xfrm>
          <a:prstGeom prst="rect">
            <a:avLst/>
          </a:prstGeom>
          <a:noFill/>
        </p:spPr>
        <p:txBody>
          <a:bodyPr wrap="square" rtlCol="0">
            <a:spAutoFit/>
          </a:bodyPr>
          <a:lstStyle/>
          <a:p>
            <a:pPr defTabSz="1130379" hangingPunct="1"/>
            <a:r>
              <a:rPr lang="nl-NL" sz="2225" i="1" kern="1200">
                <a:solidFill>
                  <a:prstClr val="black"/>
                </a:solidFill>
                <a:latin typeface="Calibri" panose="020F0502020204030204"/>
              </a:rPr>
              <a:t>Bron: commonlounge.com</a:t>
            </a:r>
          </a:p>
        </p:txBody>
      </p:sp>
    </p:spTree>
    <p:extLst>
      <p:ext uri="{BB962C8B-B14F-4D97-AF65-F5344CB8AC3E}">
        <p14:creationId xmlns:p14="http://schemas.microsoft.com/office/powerpoint/2010/main" val="1483644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1209170" y="4989380"/>
            <a:ext cx="17685760"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recurrente neurale netwerken</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 name="sequentiële data"/>
          <p:cNvSpPr txBox="1"/>
          <p:nvPr/>
        </p:nvSpPr>
        <p:spPr>
          <a:xfrm>
            <a:off x="7937966" y="128816"/>
            <a:ext cx="4228168"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sequentiële data</a:t>
            </a:r>
          </a:p>
        </p:txBody>
      </p:sp>
      <p:pic>
        <p:nvPicPr>
          <p:cNvPr id="1276" name="pasted-movie.png" descr="pasted-movie.png"/>
          <p:cNvPicPr>
            <a:picLocks noChangeAspect="1"/>
          </p:cNvPicPr>
          <p:nvPr/>
        </p:nvPicPr>
        <p:blipFill>
          <a:blip r:embed="rId2"/>
          <a:stretch>
            <a:fillRect/>
          </a:stretch>
        </p:blipFill>
        <p:spPr>
          <a:xfrm>
            <a:off x="1626195" y="1183889"/>
            <a:ext cx="16851710" cy="8425856"/>
          </a:xfrm>
          <a:prstGeom prst="rect">
            <a:avLst/>
          </a:prstGeom>
          <a:ln w="12700">
            <a:miter lim="400000"/>
          </a:ln>
        </p:spPr>
      </p:pic>
      <p:sp>
        <p:nvSpPr>
          <p:cNvPr id="1277" name="geluidsgolven zijn sequentiële data, net als tekst 😎"/>
          <p:cNvSpPr txBox="1"/>
          <p:nvPr/>
        </p:nvSpPr>
        <p:spPr>
          <a:xfrm>
            <a:off x="3678207" y="9958616"/>
            <a:ext cx="12747686"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geluidsgolven zijn sequentiële data, net als tekst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79" name="Vergelijking"/>
              <p:cNvSpPr txBox="1"/>
              <p:nvPr/>
            </p:nvSpPr>
            <p:spPr>
              <a:xfrm>
                <a:off x="9576968" y="7000506"/>
                <a:ext cx="796715" cy="46269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279" name="Vergelijking"/>
              <p:cNvSpPr txBox="1">
                <a:spLocks noRot="1" noChangeAspect="1" noMove="1" noResize="1" noEditPoints="1" noAdjustHandles="1" noChangeArrowheads="1" noChangeShapeType="1" noTextEdit="1"/>
              </p:cNvSpPr>
              <p:nvPr/>
            </p:nvSpPr>
            <p:spPr>
              <a:xfrm>
                <a:off x="9576968" y="7000506"/>
                <a:ext cx="796715" cy="462693"/>
              </a:xfrm>
              <a:prstGeom prst="rect">
                <a:avLst/>
              </a:prstGeom>
              <a:blipFill>
                <a:blip r:embed="rId2"/>
                <a:stretch>
                  <a:fillRect l="-22222" r="-36508" b="-56757"/>
                </a:stretch>
              </a:blipFill>
              <a:ln w="12700">
                <a:miter lim="400000"/>
              </a:ln>
            </p:spPr>
            <p:txBody>
              <a:bodyPr/>
              <a:lstStyle/>
              <a:p>
                <a:r>
                  <a:rPr lang="nl-NL">
                    <a:noFill/>
                  </a:rPr>
                  <a:t> </a:t>
                </a:r>
              </a:p>
            </p:txBody>
          </p:sp>
        </mc:Fallback>
      </mc:AlternateContent>
      <p:grpSp>
        <p:nvGrpSpPr>
          <p:cNvPr id="1283" name="Groepeer"/>
          <p:cNvGrpSpPr/>
          <p:nvPr/>
        </p:nvGrpSpPr>
        <p:grpSpPr>
          <a:xfrm>
            <a:off x="8020673" y="3868530"/>
            <a:ext cx="2575465" cy="2650777"/>
            <a:chOff x="0" y="0"/>
            <a:chExt cx="2575463" cy="2650775"/>
          </a:xfrm>
        </p:grpSpPr>
        <p:sp>
          <p:nvSpPr>
            <p:cNvPr id="1280"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81"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282"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284" name="Lijn"/>
          <p:cNvSpPr/>
          <p:nvPr/>
        </p:nvSpPr>
        <p:spPr>
          <a:xfrm>
            <a:off x="11168703" y="4502013"/>
            <a:ext cx="1073658" cy="1"/>
          </a:xfrm>
          <a:prstGeom prst="line">
            <a:avLst/>
          </a:prstGeom>
          <a:ln w="50800">
            <a:solidFill>
              <a:srgbClr val="53585F"/>
            </a:solidFill>
            <a:miter lim="400000"/>
            <a:tailEnd type="stealth"/>
          </a:ln>
        </p:spPr>
        <p:txBody>
          <a:bodyPr lIns="58869" tIns="58869" rIns="58869" bIns="58869" anchor="ctr"/>
          <a:lstStyle/>
          <a:p>
            <a:pPr algn="ctr" defTabSz="677002">
              <a:defRPr sz="2600">
                <a:latin typeface="Helvetica Light"/>
                <a:ea typeface="Helvetica Light"/>
                <a:cs typeface="Helvetica Light"/>
                <a:sym typeface="Helvetica Light"/>
              </a:defRPr>
            </a:pPr>
            <a:endParaRPr/>
          </a:p>
        </p:txBody>
      </p:sp>
      <mc:AlternateContent xmlns:mc="http://schemas.openxmlformats.org/markup-compatibility/2006" xmlns:a14="http://schemas.microsoft.com/office/drawing/2010/main">
        <mc:Choice Requires="a14">
          <p:sp>
            <p:nvSpPr>
              <p:cNvPr id="1285" name="Vergelijking"/>
              <p:cNvSpPr txBox="1"/>
              <p:nvPr/>
            </p:nvSpPr>
            <p:spPr>
              <a:xfrm>
                <a:off x="11064045" y="3844942"/>
                <a:ext cx="333262" cy="47793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sub>
                      </m:sSub>
                    </m:oMath>
                  </m:oMathPara>
                </a14:m>
                <a:endParaRPr sz="4000"/>
              </a:p>
            </p:txBody>
          </p:sp>
        </mc:Choice>
        <mc:Fallback xmlns="">
          <p:sp>
            <p:nvSpPr>
              <p:cNvPr id="1285" name="Vergelijking"/>
              <p:cNvSpPr txBox="1">
                <a:spLocks noRot="1" noChangeAspect="1" noMove="1" noResize="1" noEditPoints="1" noAdjustHandles="1" noChangeArrowheads="1" noChangeShapeType="1" noTextEdit="1"/>
              </p:cNvSpPr>
              <p:nvPr/>
            </p:nvSpPr>
            <p:spPr>
              <a:xfrm>
                <a:off x="11064045" y="3844942"/>
                <a:ext cx="333262" cy="477933"/>
              </a:xfrm>
              <a:prstGeom prst="rect">
                <a:avLst/>
              </a:prstGeom>
              <a:blipFill>
                <a:blip r:embed="rId3"/>
                <a:stretch>
                  <a:fillRect l="-55556" r="-66667" b="-4871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286" name="Vergelijking"/>
              <p:cNvSpPr txBox="1"/>
              <p:nvPr/>
            </p:nvSpPr>
            <p:spPr>
              <a:xfrm>
                <a:off x="7861740" y="3844942"/>
                <a:ext cx="715943" cy="47793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286" name="Vergelijking"/>
              <p:cNvSpPr txBox="1">
                <a:spLocks noRot="1" noChangeAspect="1" noMove="1" noResize="1" noEditPoints="1" noAdjustHandles="1" noChangeArrowheads="1" noChangeShapeType="1" noTextEdit="1"/>
              </p:cNvSpPr>
              <p:nvPr/>
            </p:nvSpPr>
            <p:spPr>
              <a:xfrm>
                <a:off x="7861740" y="3844942"/>
                <a:ext cx="715943" cy="477933"/>
              </a:xfrm>
              <a:prstGeom prst="rect">
                <a:avLst/>
              </a:prstGeom>
              <a:blipFill>
                <a:blip r:embed="rId4"/>
                <a:stretch>
                  <a:fillRect l="-26316" r="-47368" b="-48718"/>
                </a:stretch>
              </a:blipFill>
              <a:ln w="12700">
                <a:miter lim="400000"/>
              </a:ln>
            </p:spPr>
            <p:txBody>
              <a:bodyPr/>
              <a:lstStyle/>
              <a:p>
                <a:r>
                  <a:rPr lang="nl-NL">
                    <a:noFill/>
                  </a:rPr>
                  <a:t> </a:t>
                </a:r>
              </a:p>
            </p:txBody>
          </p:sp>
        </mc:Fallback>
      </mc:AlternateContent>
      <p:sp>
        <p:nvSpPr>
          <p:cNvPr id="1287" name="Lijn"/>
          <p:cNvSpPr/>
          <p:nvPr/>
        </p:nvSpPr>
        <p:spPr>
          <a:xfrm>
            <a:off x="10325821" y="4542757"/>
            <a:ext cx="1389334" cy="1192162"/>
          </a:xfrm>
          <a:custGeom>
            <a:avLst/>
            <a:gdLst/>
            <a:ahLst/>
            <a:cxnLst>
              <a:cxn ang="0">
                <a:pos x="wd2" y="hd2"/>
              </a:cxn>
              <a:cxn ang="5400000">
                <a:pos x="wd2" y="hd2"/>
              </a:cxn>
              <a:cxn ang="10800000">
                <a:pos x="wd2" y="hd2"/>
              </a:cxn>
              <a:cxn ang="16200000">
                <a:pos x="wd2" y="hd2"/>
              </a:cxn>
            </a:cxnLst>
            <a:rect l="0" t="0" r="r" b="b"/>
            <a:pathLst>
              <a:path w="21457" h="21242" extrusionOk="0">
                <a:moveTo>
                  <a:pt x="13069" y="0"/>
                </a:moveTo>
                <a:cubicBezTo>
                  <a:pt x="17852" y="192"/>
                  <a:pt x="21600" y="4809"/>
                  <a:pt x="21453" y="10328"/>
                </a:cubicBezTo>
                <a:cubicBezTo>
                  <a:pt x="21277" y="16901"/>
                  <a:pt x="15987" y="21600"/>
                  <a:pt x="10097" y="21220"/>
                </a:cubicBezTo>
                <a:cubicBezTo>
                  <a:pt x="5732" y="20939"/>
                  <a:pt x="1854" y="17915"/>
                  <a:pt x="0" y="13349"/>
                </a:cubicBezTo>
              </a:path>
            </a:pathLst>
          </a:custGeom>
          <a:ln w="50800">
            <a:solidFill>
              <a:srgbClr val="0000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72F39B-BAAB-BFCD-AFF5-7AB7BE4B8179}"/>
              </a:ext>
            </a:extLst>
          </p:cNvPr>
          <p:cNvSpPr>
            <a:spLocks noGrp="1"/>
          </p:cNvSpPr>
          <p:nvPr>
            <p:ph type="title"/>
          </p:nvPr>
        </p:nvSpPr>
        <p:spPr/>
        <p:txBody>
          <a:bodyPr/>
          <a:lstStyle/>
          <a:p>
            <a:r>
              <a:rPr lang="nl-NL"/>
              <a:t>RNN’s: vier soorten</a:t>
            </a:r>
          </a:p>
        </p:txBody>
      </p:sp>
      <p:sp>
        <p:nvSpPr>
          <p:cNvPr id="3" name="Tijdelijke aanduiding voor inhoud 2">
            <a:extLst>
              <a:ext uri="{FF2B5EF4-FFF2-40B4-BE49-F238E27FC236}">
                <a16:creationId xmlns:a16="http://schemas.microsoft.com/office/drawing/2014/main" id="{EE3C7900-CE9F-BAF2-1295-C091451BCC46}"/>
              </a:ext>
            </a:extLst>
          </p:cNvPr>
          <p:cNvSpPr>
            <a:spLocks noGrp="1"/>
          </p:cNvSpPr>
          <p:nvPr>
            <p:ph idx="1"/>
          </p:nvPr>
        </p:nvSpPr>
        <p:spPr/>
        <p:txBody>
          <a:bodyPr>
            <a:normAutofit fontScale="92500" lnSpcReduction="10000"/>
          </a:bodyPr>
          <a:lstStyle/>
          <a:p>
            <a:r>
              <a:rPr lang="nl-NL"/>
              <a:t>Sequence to Sequence</a:t>
            </a:r>
          </a:p>
          <a:p>
            <a:pPr lvl="1"/>
            <a:r>
              <a:rPr lang="nl-NL"/>
              <a:t>een tijdreeks voorspellen o.b.v. het verleden, bijv. beurskoersen</a:t>
            </a:r>
          </a:p>
          <a:p>
            <a:r>
              <a:rPr lang="nl-NL"/>
              <a:t>Sequence to Vector</a:t>
            </a:r>
          </a:p>
          <a:p>
            <a:pPr lvl="1"/>
            <a:r>
              <a:rPr lang="nl-NL"/>
              <a:t>alleen de laatste output gebruiken</a:t>
            </a:r>
          </a:p>
          <a:p>
            <a:pPr lvl="1"/>
            <a:r>
              <a:rPr lang="nl-NL"/>
              <a:t>bijv. sentiment-analyse</a:t>
            </a:r>
          </a:p>
          <a:p>
            <a:r>
              <a:rPr lang="nl-NL"/>
              <a:t>Vector to Sequence</a:t>
            </a:r>
          </a:p>
          <a:p>
            <a:pPr lvl="1"/>
            <a:r>
              <a:rPr lang="nl-NL"/>
              <a:t>genereren van tekst, muziek, captions bij plaatjes e.d.</a:t>
            </a:r>
          </a:p>
          <a:p>
            <a:r>
              <a:rPr lang="nl-NL"/>
              <a:t>Encoder-Decoder</a:t>
            </a:r>
          </a:p>
          <a:p>
            <a:pPr lvl="1"/>
            <a:r>
              <a:rPr lang="nl-NL"/>
              <a:t>bestaat uit sequence-to-vector en vector-to-sequence</a:t>
            </a:r>
          </a:p>
          <a:p>
            <a:pPr lvl="1"/>
            <a:r>
              <a:rPr lang="nl-NL"/>
              <a:t>bijv. vertalen, prompts beantwoorden</a:t>
            </a:r>
          </a:p>
          <a:p>
            <a:pPr lvl="1"/>
            <a:r>
              <a:rPr lang="nl-NL"/>
              <a:t>ligt aan de basis van het Transformer-model</a:t>
            </a:r>
          </a:p>
        </p:txBody>
      </p:sp>
    </p:spTree>
    <p:extLst>
      <p:ext uri="{BB962C8B-B14F-4D97-AF65-F5344CB8AC3E}">
        <p14:creationId xmlns:p14="http://schemas.microsoft.com/office/powerpoint/2010/main" val="1325567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2" name="Groepeer"/>
          <p:cNvGrpSpPr/>
          <p:nvPr/>
        </p:nvGrpSpPr>
        <p:grpSpPr>
          <a:xfrm>
            <a:off x="4148067" y="4046330"/>
            <a:ext cx="1266966" cy="4960942"/>
            <a:chOff x="0" y="0"/>
            <a:chExt cx="1266965" cy="4960941"/>
          </a:xfrm>
        </p:grpSpPr>
        <p:sp>
          <p:nvSpPr>
            <p:cNvPr id="1289"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0"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291" name="wat"/>
            <p:cNvSpPr txBox="1"/>
            <p:nvPr/>
          </p:nvSpPr>
          <p:spPr>
            <a:xfrm>
              <a:off x="121682" y="4254741"/>
              <a:ext cx="1023601"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wat</a:t>
              </a:r>
            </a:p>
          </p:txBody>
        </p:sp>
      </p:grpSp>
      <p:grpSp>
        <p:nvGrpSpPr>
          <p:cNvPr id="1296" name="Groepeer"/>
          <p:cNvGrpSpPr/>
          <p:nvPr/>
        </p:nvGrpSpPr>
        <p:grpSpPr>
          <a:xfrm>
            <a:off x="6902193" y="4046330"/>
            <a:ext cx="1266967" cy="4960942"/>
            <a:chOff x="0" y="0"/>
            <a:chExt cx="1266965" cy="4960941"/>
          </a:xfrm>
        </p:grpSpPr>
        <p:sp>
          <p:nvSpPr>
            <p:cNvPr id="1293"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4" name="doet"/>
            <p:cNvSpPr txBox="1"/>
            <p:nvPr/>
          </p:nvSpPr>
          <p:spPr>
            <a:xfrm>
              <a:off x="8424" y="4254741"/>
              <a:ext cx="125011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doet</a:t>
              </a:r>
            </a:p>
          </p:txBody>
        </p:sp>
        <p:sp>
          <p:nvSpPr>
            <p:cNvPr id="1295"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0" name="Groepeer"/>
          <p:cNvGrpSpPr/>
          <p:nvPr/>
        </p:nvGrpSpPr>
        <p:grpSpPr>
          <a:xfrm>
            <a:off x="9656319" y="4046330"/>
            <a:ext cx="1266967" cy="4960942"/>
            <a:chOff x="0" y="0"/>
            <a:chExt cx="1266965" cy="4960941"/>
          </a:xfrm>
        </p:grpSpPr>
        <p:sp>
          <p:nvSpPr>
            <p:cNvPr id="1297"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8" name="het"/>
            <p:cNvSpPr txBox="1"/>
            <p:nvPr/>
          </p:nvSpPr>
          <p:spPr>
            <a:xfrm>
              <a:off x="169159" y="4254741"/>
              <a:ext cx="92864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het</a:t>
              </a:r>
            </a:p>
          </p:txBody>
        </p:sp>
        <p:sp>
          <p:nvSpPr>
            <p:cNvPr id="1299"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4" name="Groepeer"/>
          <p:cNvGrpSpPr/>
          <p:nvPr/>
        </p:nvGrpSpPr>
        <p:grpSpPr>
          <a:xfrm>
            <a:off x="12367079" y="4129017"/>
            <a:ext cx="1353702" cy="4878255"/>
            <a:chOff x="0" y="0"/>
            <a:chExt cx="1353700" cy="4878254"/>
          </a:xfrm>
        </p:grpSpPr>
        <p:sp>
          <p:nvSpPr>
            <p:cNvPr id="1301" name="A"/>
            <p:cNvSpPr/>
            <p:nvPr/>
          </p:nvSpPr>
          <p:spPr>
            <a:xfrm>
              <a:off x="4336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02" name="weer"/>
            <p:cNvSpPr txBox="1"/>
            <p:nvPr/>
          </p:nvSpPr>
          <p:spPr>
            <a:xfrm>
              <a:off x="0" y="4172055"/>
              <a:ext cx="1353701"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weer</a:t>
              </a:r>
            </a:p>
          </p:txBody>
        </p:sp>
        <p:sp>
          <p:nvSpPr>
            <p:cNvPr id="1303" name="Lijn"/>
            <p:cNvSpPr/>
            <p:nvPr/>
          </p:nvSpPr>
          <p:spPr>
            <a:xfrm flipV="1">
              <a:off x="676850"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8" name="Groepeer"/>
          <p:cNvGrpSpPr/>
          <p:nvPr/>
        </p:nvGrpSpPr>
        <p:grpSpPr>
          <a:xfrm>
            <a:off x="14645699" y="4129017"/>
            <a:ext cx="2304714" cy="4878255"/>
            <a:chOff x="0" y="0"/>
            <a:chExt cx="2304712" cy="4878254"/>
          </a:xfrm>
        </p:grpSpPr>
        <p:sp>
          <p:nvSpPr>
            <p:cNvPr id="1305" name="A"/>
            <p:cNvSpPr/>
            <p:nvPr/>
          </p:nvSpPr>
          <p:spPr>
            <a:xfrm>
              <a:off x="518874"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06" name="morgen?"/>
            <p:cNvSpPr txBox="1"/>
            <p:nvPr/>
          </p:nvSpPr>
          <p:spPr>
            <a:xfrm>
              <a:off x="0" y="4172055"/>
              <a:ext cx="2304713"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morgen?</a:t>
              </a:r>
            </a:p>
          </p:txBody>
        </p:sp>
        <p:sp>
          <p:nvSpPr>
            <p:cNvPr id="1307" name="Lijn"/>
            <p:cNvSpPr/>
            <p:nvPr/>
          </p:nvSpPr>
          <p:spPr>
            <a:xfrm flipV="1">
              <a:off x="1152356"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309" name="Lijn"/>
          <p:cNvSpPr/>
          <p:nvPr/>
        </p:nvSpPr>
        <p:spPr>
          <a:xfrm>
            <a:off x="5598486" y="4737100"/>
            <a:ext cx="1109666" cy="0"/>
          </a:xfrm>
          <a:prstGeom prst="line">
            <a:avLst/>
          </a:prstGeom>
          <a:ln w="63500">
            <a:solidFill>
              <a:srgbClr val="000000"/>
            </a:solidFill>
            <a:tailEnd type="stealth"/>
          </a:ln>
        </p:spPr>
        <p:txBody>
          <a:bodyPr lIns="45719" rIns="45719"/>
          <a:lstStyle/>
          <a:p>
            <a:endParaRPr/>
          </a:p>
        </p:txBody>
      </p:sp>
      <p:sp>
        <p:nvSpPr>
          <p:cNvPr id="1310" name="Lijn"/>
          <p:cNvSpPr/>
          <p:nvPr/>
        </p:nvSpPr>
        <p:spPr>
          <a:xfrm>
            <a:off x="8336223" y="4737100"/>
            <a:ext cx="1109665" cy="0"/>
          </a:xfrm>
          <a:prstGeom prst="line">
            <a:avLst/>
          </a:prstGeom>
          <a:ln w="63500">
            <a:solidFill>
              <a:srgbClr val="000000"/>
            </a:solidFill>
            <a:tailEnd type="stealth"/>
          </a:ln>
        </p:spPr>
        <p:txBody>
          <a:bodyPr lIns="45719" rIns="45719"/>
          <a:lstStyle/>
          <a:p>
            <a:endParaRPr/>
          </a:p>
        </p:txBody>
      </p:sp>
      <p:sp>
        <p:nvSpPr>
          <p:cNvPr id="1311" name="Lijn"/>
          <p:cNvSpPr/>
          <p:nvPr/>
        </p:nvSpPr>
        <p:spPr>
          <a:xfrm>
            <a:off x="11133718" y="4737100"/>
            <a:ext cx="1109665" cy="0"/>
          </a:xfrm>
          <a:prstGeom prst="line">
            <a:avLst/>
          </a:prstGeom>
          <a:ln w="63500">
            <a:solidFill>
              <a:srgbClr val="000000"/>
            </a:solidFill>
            <a:tailEnd type="stealth"/>
          </a:ln>
        </p:spPr>
        <p:txBody>
          <a:bodyPr lIns="45719" rIns="45719"/>
          <a:lstStyle/>
          <a:p>
            <a:endParaRPr/>
          </a:p>
        </p:txBody>
      </p:sp>
      <p:sp>
        <p:nvSpPr>
          <p:cNvPr id="1312" name="Lijn"/>
          <p:cNvSpPr/>
          <p:nvPr/>
        </p:nvSpPr>
        <p:spPr>
          <a:xfrm>
            <a:off x="13844477" y="4737100"/>
            <a:ext cx="1109665" cy="0"/>
          </a:xfrm>
          <a:prstGeom prst="line">
            <a:avLst/>
          </a:prstGeom>
          <a:ln w="63500">
            <a:solidFill>
              <a:srgbClr val="000000"/>
            </a:solidFill>
            <a:tailEnd type="stealth"/>
          </a:ln>
        </p:spPr>
        <p:txBody>
          <a:bodyPr lIns="45719" rIns="45719"/>
          <a:lstStyle/>
          <a:p>
            <a:endParaRPr/>
          </a:p>
        </p:txBody>
      </p:sp>
      <p:sp>
        <p:nvSpPr>
          <p:cNvPr id="1313" name="Lijn"/>
          <p:cNvSpPr/>
          <p:nvPr/>
        </p:nvSpPr>
        <p:spPr>
          <a:xfrm flipV="1">
            <a:off x="15798055" y="2299466"/>
            <a:ext cx="1" cy="1624835"/>
          </a:xfrm>
          <a:prstGeom prst="line">
            <a:avLst/>
          </a:prstGeom>
          <a:ln w="63500">
            <a:solidFill>
              <a:srgbClr val="000000"/>
            </a:solidFill>
            <a:tailEnd type="stealth"/>
          </a:ln>
        </p:spPr>
        <p:txBody>
          <a:bodyPr lIns="45719" rIns="45719"/>
          <a:lstStyle/>
          <a:p>
            <a:endParaRPr/>
          </a:p>
        </p:txBody>
      </p:sp>
      <p:sp>
        <p:nvSpPr>
          <p:cNvPr id="2" name="Tekstvak 1">
            <a:extLst>
              <a:ext uri="{FF2B5EF4-FFF2-40B4-BE49-F238E27FC236}">
                <a16:creationId xmlns:a16="http://schemas.microsoft.com/office/drawing/2014/main" id="{1D0260A3-5D3B-B03C-8A03-5F6900328A05}"/>
              </a:ext>
            </a:extLst>
          </p:cNvPr>
          <p:cNvSpPr txBox="1"/>
          <p:nvPr/>
        </p:nvSpPr>
        <p:spPr>
          <a:xfrm>
            <a:off x="3549650" y="482358"/>
            <a:ext cx="13004800" cy="17004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7250">
                <a:latin typeface="+mj-lt"/>
              </a:rPr>
              <a:t>Sequence to Vector</a:t>
            </a:r>
          </a:p>
          <a:p>
            <a:pPr marL="0" marR="0" indent="0" algn="ctr" defTabSz="914400" rtl="0" fontAlgn="auto" latinLnBrk="0" hangingPunct="0">
              <a:lnSpc>
                <a:spcPct val="100000"/>
              </a:lnSpc>
              <a:spcBef>
                <a:spcPts val="0"/>
              </a:spcBef>
              <a:spcAft>
                <a:spcPts val="0"/>
              </a:spcAft>
              <a:buClrTx/>
              <a:buSzTx/>
              <a:buFontTx/>
              <a:buNone/>
              <a:tabLst/>
            </a:pPr>
            <a:r>
              <a:rPr kumimoji="0" lang="nl-NL" sz="3200" b="0" i="0" u="none" strike="noStrike" cap="none" spc="0" normalizeH="0" baseline="0">
                <a:ln>
                  <a:noFill/>
                </a:ln>
                <a:solidFill>
                  <a:srgbClr val="000000"/>
                </a:solidFill>
                <a:effectLst/>
                <a:uFillTx/>
                <a:latin typeface="+mj-lt"/>
                <a:ea typeface="Arial"/>
                <a:cs typeface="Arial"/>
                <a:sym typeface="Arial"/>
              </a:rPr>
              <a:t>unrolled through time</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15" name="Vergelijking"/>
              <p:cNvSpPr txBox="1"/>
              <p:nvPr/>
            </p:nvSpPr>
            <p:spPr>
              <a:xfrm>
                <a:off x="3201443" y="7485226"/>
                <a:ext cx="796715" cy="46269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15" name="Vergelijking"/>
              <p:cNvSpPr txBox="1">
                <a:spLocks noRot="1" noChangeAspect="1" noMove="1" noResize="1" noEditPoints="1" noAdjustHandles="1" noChangeArrowheads="1" noChangeShapeType="1" noTextEdit="1"/>
              </p:cNvSpPr>
              <p:nvPr/>
            </p:nvSpPr>
            <p:spPr>
              <a:xfrm>
                <a:off x="3201443" y="7485226"/>
                <a:ext cx="796715" cy="462692"/>
              </a:xfrm>
              <a:prstGeom prst="rect">
                <a:avLst/>
              </a:prstGeom>
              <a:blipFill>
                <a:blip r:embed="rId2"/>
                <a:stretch>
                  <a:fillRect l="-22222" r="-36508" b="-56757"/>
                </a:stretch>
              </a:blipFill>
              <a:ln w="12700">
                <a:miter lim="400000"/>
              </a:ln>
            </p:spPr>
            <p:txBody>
              <a:bodyPr/>
              <a:lstStyle/>
              <a:p>
                <a:r>
                  <a:rPr lang="nl-NL">
                    <a:noFill/>
                  </a:rPr>
                  <a:t> </a:t>
                </a:r>
              </a:p>
            </p:txBody>
          </p:sp>
        </mc:Fallback>
      </mc:AlternateContent>
      <p:grpSp>
        <p:nvGrpSpPr>
          <p:cNvPr id="1319" name="Groepeer"/>
          <p:cNvGrpSpPr/>
          <p:nvPr/>
        </p:nvGrpSpPr>
        <p:grpSpPr>
          <a:xfrm>
            <a:off x="1645149" y="4353250"/>
            <a:ext cx="2575464" cy="2650776"/>
            <a:chOff x="0" y="0"/>
            <a:chExt cx="2575463" cy="2650775"/>
          </a:xfrm>
        </p:grpSpPr>
        <p:sp>
          <p:nvSpPr>
            <p:cNvPr id="1316"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17"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18"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23" name="Groepeer"/>
          <p:cNvGrpSpPr/>
          <p:nvPr/>
        </p:nvGrpSpPr>
        <p:grpSpPr>
          <a:xfrm>
            <a:off x="4793177" y="4353250"/>
            <a:ext cx="2575465" cy="2650776"/>
            <a:chOff x="0" y="0"/>
            <a:chExt cx="2575463" cy="2650775"/>
          </a:xfrm>
        </p:grpSpPr>
        <p:sp>
          <p:nvSpPr>
            <p:cNvPr id="1320"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1"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22"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27" name="Groepeer"/>
          <p:cNvGrpSpPr/>
          <p:nvPr/>
        </p:nvGrpSpPr>
        <p:grpSpPr>
          <a:xfrm>
            <a:off x="7941206" y="4353250"/>
            <a:ext cx="2575465" cy="2650776"/>
            <a:chOff x="0" y="0"/>
            <a:chExt cx="2575463" cy="2650775"/>
          </a:xfrm>
        </p:grpSpPr>
        <p:sp>
          <p:nvSpPr>
            <p:cNvPr id="1324"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5"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26"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31" name="Groepeer"/>
          <p:cNvGrpSpPr/>
          <p:nvPr/>
        </p:nvGrpSpPr>
        <p:grpSpPr>
          <a:xfrm>
            <a:off x="11089236" y="4353250"/>
            <a:ext cx="2575464" cy="2650776"/>
            <a:chOff x="0" y="0"/>
            <a:chExt cx="2575463" cy="2650775"/>
          </a:xfrm>
        </p:grpSpPr>
        <p:sp>
          <p:nvSpPr>
            <p:cNvPr id="1328"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9"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30"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35" name="Groepeer"/>
          <p:cNvGrpSpPr/>
          <p:nvPr/>
        </p:nvGrpSpPr>
        <p:grpSpPr>
          <a:xfrm>
            <a:off x="14237265" y="4353250"/>
            <a:ext cx="2575465" cy="2650776"/>
            <a:chOff x="0" y="0"/>
            <a:chExt cx="2575463" cy="2650775"/>
          </a:xfrm>
        </p:grpSpPr>
        <p:sp>
          <p:nvSpPr>
            <p:cNvPr id="1332"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33"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34"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mc:AlternateContent xmlns:mc="http://schemas.openxmlformats.org/markup-compatibility/2006" xmlns:a14="http://schemas.microsoft.com/office/drawing/2010/main">
        <mc:Choice Requires="a14">
          <p:sp>
            <p:nvSpPr>
              <p:cNvPr id="1336" name="Vergelijking"/>
              <p:cNvSpPr txBox="1"/>
              <p:nvPr/>
            </p:nvSpPr>
            <p:spPr>
              <a:xfrm>
                <a:off x="6538687" y="7485226"/>
                <a:ext cx="414034" cy="46269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sub>
                      </m:sSub>
                    </m:oMath>
                  </m:oMathPara>
                </a14:m>
                <a:endParaRPr sz="4000"/>
              </a:p>
            </p:txBody>
          </p:sp>
        </mc:Choice>
        <mc:Fallback xmlns="">
          <p:sp>
            <p:nvSpPr>
              <p:cNvPr id="1336" name="Vergelijking"/>
              <p:cNvSpPr txBox="1">
                <a:spLocks noRot="1" noChangeAspect="1" noMove="1" noResize="1" noEditPoints="1" noAdjustHandles="1" noChangeArrowheads="1" noChangeShapeType="1" noTextEdit="1"/>
              </p:cNvSpPr>
              <p:nvPr/>
            </p:nvSpPr>
            <p:spPr>
              <a:xfrm>
                <a:off x="6538687" y="7485226"/>
                <a:ext cx="414034" cy="462693"/>
              </a:xfrm>
              <a:prstGeom prst="rect">
                <a:avLst/>
              </a:prstGeom>
              <a:blipFill>
                <a:blip r:embed="rId3"/>
                <a:stretch>
                  <a:fillRect l="-42424" r="-42424" b="-54054"/>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37" name="Vergelijking"/>
              <p:cNvSpPr txBox="1"/>
              <p:nvPr/>
            </p:nvSpPr>
            <p:spPr>
              <a:xfrm>
                <a:off x="9497501" y="7485226"/>
                <a:ext cx="796715"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37" name="Vergelijking"/>
              <p:cNvSpPr txBox="1">
                <a:spLocks noRot="1" noChangeAspect="1" noMove="1" noResize="1" noEditPoints="1" noAdjustHandles="1" noChangeArrowheads="1" noChangeShapeType="1" noTextEdit="1"/>
              </p:cNvSpPr>
              <p:nvPr/>
            </p:nvSpPr>
            <p:spPr>
              <a:xfrm>
                <a:off x="9497501" y="7485226"/>
                <a:ext cx="796715" cy="473513"/>
              </a:xfrm>
              <a:prstGeom prst="rect">
                <a:avLst/>
              </a:prstGeom>
              <a:blipFill>
                <a:blip r:embed="rId4"/>
                <a:stretch>
                  <a:fillRect l="-21875" r="-35938" b="-5263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38" name="Vergelijking"/>
              <p:cNvSpPr txBox="1"/>
              <p:nvPr/>
            </p:nvSpPr>
            <p:spPr>
              <a:xfrm>
                <a:off x="12834746" y="7485226"/>
                <a:ext cx="825569"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2</m:t>
                          </m:r>
                        </m:sub>
                      </m:sSub>
                    </m:oMath>
                  </m:oMathPara>
                </a14:m>
                <a:endParaRPr sz="4000"/>
              </a:p>
            </p:txBody>
          </p:sp>
        </mc:Choice>
        <mc:Fallback xmlns="">
          <p:sp>
            <p:nvSpPr>
              <p:cNvPr id="1338" name="Vergelijking"/>
              <p:cNvSpPr txBox="1">
                <a:spLocks noRot="1" noChangeAspect="1" noMove="1" noResize="1" noEditPoints="1" noAdjustHandles="1" noChangeArrowheads="1" noChangeShapeType="1" noTextEdit="1"/>
              </p:cNvSpPr>
              <p:nvPr/>
            </p:nvSpPr>
            <p:spPr>
              <a:xfrm>
                <a:off x="12834746" y="7485226"/>
                <a:ext cx="825569" cy="473513"/>
              </a:xfrm>
              <a:prstGeom prst="rect">
                <a:avLst/>
              </a:prstGeom>
              <a:blipFill>
                <a:blip r:embed="rId5"/>
                <a:stretch>
                  <a:fillRect l="-21212" r="-31818" b="-5263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39" name="Vergelijking"/>
              <p:cNvSpPr txBox="1"/>
              <p:nvPr/>
            </p:nvSpPr>
            <p:spPr>
              <a:xfrm>
                <a:off x="15956388" y="7485226"/>
                <a:ext cx="810061"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3</m:t>
                          </m:r>
                        </m:sub>
                      </m:sSub>
                    </m:oMath>
                  </m:oMathPara>
                </a14:m>
                <a:endParaRPr sz="4000"/>
              </a:p>
            </p:txBody>
          </p:sp>
        </mc:Choice>
        <mc:Fallback xmlns="">
          <p:sp>
            <p:nvSpPr>
              <p:cNvPr id="1339" name="Vergelijking"/>
              <p:cNvSpPr txBox="1">
                <a:spLocks noRot="1" noChangeAspect="1" noMove="1" noResize="1" noEditPoints="1" noAdjustHandles="1" noChangeArrowheads="1" noChangeShapeType="1" noTextEdit="1"/>
              </p:cNvSpPr>
              <p:nvPr/>
            </p:nvSpPr>
            <p:spPr>
              <a:xfrm>
                <a:off x="15956388" y="7485226"/>
                <a:ext cx="810061" cy="473513"/>
              </a:xfrm>
              <a:prstGeom prst="rect">
                <a:avLst/>
              </a:prstGeom>
              <a:blipFill>
                <a:blip r:embed="rId6"/>
                <a:stretch>
                  <a:fillRect l="-21875" r="-35938" b="-52632"/>
                </a:stretch>
              </a:blipFill>
              <a:ln w="12700">
                <a:miter lim="400000"/>
              </a:ln>
            </p:spPr>
            <p:txBody>
              <a:bodyPr/>
              <a:lstStyle/>
              <a:p>
                <a:r>
                  <a:rPr lang="nl-NL">
                    <a:noFill/>
                  </a:rPr>
                  <a:t> </a:t>
                </a:r>
              </a:p>
            </p:txBody>
          </p:sp>
        </mc:Fallback>
      </mc:AlternateContent>
      <p:sp>
        <p:nvSpPr>
          <p:cNvPr id="1340" name="Lijn"/>
          <p:cNvSpPr/>
          <p:nvPr/>
        </p:nvSpPr>
        <p:spPr>
          <a:xfrm>
            <a:off x="17385293" y="4982837"/>
            <a:ext cx="1073658" cy="1"/>
          </a:xfrm>
          <a:prstGeom prst="line">
            <a:avLst/>
          </a:prstGeom>
          <a:ln w="50800">
            <a:solidFill>
              <a:srgbClr val="53585F"/>
            </a:solidFill>
            <a:miter lim="400000"/>
            <a:tailEnd type="stealth"/>
          </a:ln>
        </p:spPr>
        <p:txBody>
          <a:bodyPr lIns="58869" tIns="58869" rIns="58869" bIns="58869" anchor="ctr"/>
          <a:lstStyle/>
          <a:p>
            <a:pPr algn="ctr" defTabSz="677002">
              <a:defRPr sz="2600">
                <a:latin typeface="Helvetica Light"/>
                <a:ea typeface="Helvetica Light"/>
                <a:cs typeface="Helvetica Light"/>
                <a:sym typeface="Helvetica Light"/>
              </a:defRPr>
            </a:pPr>
            <a:endParaRPr/>
          </a:p>
        </p:txBody>
      </p:sp>
      <mc:AlternateContent xmlns:mc="http://schemas.openxmlformats.org/markup-compatibility/2006" xmlns:a14="http://schemas.microsoft.com/office/drawing/2010/main">
        <mc:Choice Requires="a14">
          <p:sp>
            <p:nvSpPr>
              <p:cNvPr id="1341" name="Vergelijking"/>
              <p:cNvSpPr txBox="1"/>
              <p:nvPr/>
            </p:nvSpPr>
            <p:spPr>
              <a:xfrm>
                <a:off x="4688520" y="4329662"/>
                <a:ext cx="333262" cy="4779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sub>
                      </m:sSub>
                    </m:oMath>
                  </m:oMathPara>
                </a14:m>
                <a:endParaRPr sz="4000"/>
              </a:p>
            </p:txBody>
          </p:sp>
        </mc:Choice>
        <mc:Fallback xmlns="">
          <p:sp>
            <p:nvSpPr>
              <p:cNvPr id="1341" name="Vergelijking"/>
              <p:cNvSpPr txBox="1">
                <a:spLocks noRot="1" noChangeAspect="1" noMove="1" noResize="1" noEditPoints="1" noAdjustHandles="1" noChangeArrowheads="1" noChangeShapeType="1" noTextEdit="1"/>
              </p:cNvSpPr>
              <p:nvPr/>
            </p:nvSpPr>
            <p:spPr>
              <a:xfrm>
                <a:off x="4688520" y="4329662"/>
                <a:ext cx="333262" cy="477932"/>
              </a:xfrm>
              <a:prstGeom prst="rect">
                <a:avLst/>
              </a:prstGeom>
              <a:blipFill>
                <a:blip r:embed="rId7"/>
                <a:stretch>
                  <a:fillRect l="-55556" r="-66667" b="-4871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2" name="Vergelijking"/>
              <p:cNvSpPr txBox="1"/>
              <p:nvPr/>
            </p:nvSpPr>
            <p:spPr>
              <a:xfrm>
                <a:off x="7789057" y="4329662"/>
                <a:ext cx="715943"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42" name="Vergelijking"/>
              <p:cNvSpPr txBox="1">
                <a:spLocks noRot="1" noChangeAspect="1" noMove="1" noResize="1" noEditPoints="1" noAdjustHandles="1" noChangeArrowheads="1" noChangeShapeType="1" noTextEdit="1"/>
              </p:cNvSpPr>
              <p:nvPr/>
            </p:nvSpPr>
            <p:spPr>
              <a:xfrm>
                <a:off x="7789057" y="4329662"/>
                <a:ext cx="715943" cy="488753"/>
              </a:xfrm>
              <a:prstGeom prst="rect">
                <a:avLst/>
              </a:prstGeom>
              <a:blipFill>
                <a:blip r:embed="rId8"/>
                <a:stretch>
                  <a:fillRect l="-24561" r="-47368" b="-45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3" name="Vergelijking"/>
              <p:cNvSpPr txBox="1"/>
              <p:nvPr/>
            </p:nvSpPr>
            <p:spPr>
              <a:xfrm>
                <a:off x="10889595" y="4329662"/>
                <a:ext cx="744798"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2</m:t>
                          </m:r>
                        </m:sub>
                      </m:sSub>
                    </m:oMath>
                  </m:oMathPara>
                </a14:m>
                <a:endParaRPr sz="4000"/>
              </a:p>
            </p:txBody>
          </p:sp>
        </mc:Choice>
        <mc:Fallback xmlns="">
          <p:sp>
            <p:nvSpPr>
              <p:cNvPr id="1343" name="Vergelijking"/>
              <p:cNvSpPr txBox="1">
                <a:spLocks noRot="1" noChangeAspect="1" noMove="1" noResize="1" noEditPoints="1" noAdjustHandles="1" noChangeArrowheads="1" noChangeShapeType="1" noTextEdit="1"/>
              </p:cNvSpPr>
              <p:nvPr/>
            </p:nvSpPr>
            <p:spPr>
              <a:xfrm>
                <a:off x="10889595" y="4329662"/>
                <a:ext cx="744798" cy="488753"/>
              </a:xfrm>
              <a:prstGeom prst="rect">
                <a:avLst/>
              </a:prstGeom>
              <a:blipFill>
                <a:blip r:embed="rId9"/>
                <a:stretch>
                  <a:fillRect l="-23333" r="-41667" b="-45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4" name="Vergelijking"/>
              <p:cNvSpPr txBox="1"/>
              <p:nvPr/>
            </p:nvSpPr>
            <p:spPr>
              <a:xfrm>
                <a:off x="13990132" y="4329662"/>
                <a:ext cx="744797"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2</m:t>
                          </m:r>
                        </m:sub>
                      </m:sSub>
                    </m:oMath>
                  </m:oMathPara>
                </a14:m>
                <a:endParaRPr sz="4000"/>
              </a:p>
            </p:txBody>
          </p:sp>
        </mc:Choice>
        <mc:Fallback xmlns="">
          <p:sp>
            <p:nvSpPr>
              <p:cNvPr id="1344" name="Vergelijking"/>
              <p:cNvSpPr txBox="1">
                <a:spLocks noRot="1" noChangeAspect="1" noMove="1" noResize="1" noEditPoints="1" noAdjustHandles="1" noChangeArrowheads="1" noChangeShapeType="1" noTextEdit="1"/>
              </p:cNvSpPr>
              <p:nvPr/>
            </p:nvSpPr>
            <p:spPr>
              <a:xfrm>
                <a:off x="13990132" y="4329662"/>
                <a:ext cx="744797" cy="488753"/>
              </a:xfrm>
              <a:prstGeom prst="rect">
                <a:avLst/>
              </a:prstGeom>
              <a:blipFill>
                <a:blip r:embed="rId10"/>
                <a:stretch>
                  <a:fillRect l="-23333" r="-41667" b="-45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5" name="Vergelijking"/>
              <p:cNvSpPr txBox="1"/>
              <p:nvPr/>
            </p:nvSpPr>
            <p:spPr>
              <a:xfrm>
                <a:off x="17090669" y="4329662"/>
                <a:ext cx="729289"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3</m:t>
                          </m:r>
                        </m:sub>
                      </m:sSub>
                    </m:oMath>
                  </m:oMathPara>
                </a14:m>
                <a:endParaRPr sz="4000"/>
              </a:p>
            </p:txBody>
          </p:sp>
        </mc:Choice>
        <mc:Fallback xmlns="">
          <p:sp>
            <p:nvSpPr>
              <p:cNvPr id="1345" name="Vergelijking"/>
              <p:cNvSpPr txBox="1">
                <a:spLocks noRot="1" noChangeAspect="1" noMove="1" noResize="1" noEditPoints="1" noAdjustHandles="1" noChangeArrowheads="1" noChangeShapeType="1" noTextEdit="1"/>
              </p:cNvSpPr>
              <p:nvPr/>
            </p:nvSpPr>
            <p:spPr>
              <a:xfrm>
                <a:off x="17090669" y="4329662"/>
                <a:ext cx="729289" cy="488753"/>
              </a:xfrm>
              <a:prstGeom prst="rect">
                <a:avLst/>
              </a:prstGeom>
              <a:blipFill>
                <a:blip r:embed="rId11"/>
                <a:stretch>
                  <a:fillRect l="-23729" r="-44068" b="-45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6" name="Vergelijking"/>
              <p:cNvSpPr txBox="1"/>
              <p:nvPr/>
            </p:nvSpPr>
            <p:spPr>
              <a:xfrm>
                <a:off x="1486215" y="4329662"/>
                <a:ext cx="715943" cy="4779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46" name="Vergelijking"/>
              <p:cNvSpPr txBox="1">
                <a:spLocks noRot="1" noChangeAspect="1" noMove="1" noResize="1" noEditPoints="1" noAdjustHandles="1" noChangeArrowheads="1" noChangeShapeType="1" noTextEdit="1"/>
              </p:cNvSpPr>
              <p:nvPr/>
            </p:nvSpPr>
            <p:spPr>
              <a:xfrm>
                <a:off x="1486215" y="4329662"/>
                <a:ext cx="715943" cy="477932"/>
              </a:xfrm>
              <a:prstGeom prst="rect">
                <a:avLst/>
              </a:prstGeom>
              <a:blipFill>
                <a:blip r:embed="rId12"/>
                <a:stretch>
                  <a:fillRect l="-26316" r="-47368" b="-48718"/>
                </a:stretch>
              </a:blipFill>
              <a:ln w="12700">
                <a:miter lim="400000"/>
              </a:ln>
            </p:spPr>
            <p:txBody>
              <a:bodyPr/>
              <a:lstStyle/>
              <a:p>
                <a:r>
                  <a:rPr lang="nl-NL">
                    <a:noFill/>
                  </a:rPr>
                  <a:t> </a:t>
                </a:r>
              </a:p>
            </p:txBody>
          </p:sp>
        </mc:Fallback>
      </mc:AlternateContent>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 name="Groepeer"/>
          <p:cNvGrpSpPr/>
          <p:nvPr/>
        </p:nvGrpSpPr>
        <p:grpSpPr>
          <a:xfrm>
            <a:off x="4148067" y="3284330"/>
            <a:ext cx="1266966" cy="4960942"/>
            <a:chOff x="0" y="0"/>
            <a:chExt cx="1266965" cy="4960941"/>
          </a:xfrm>
        </p:grpSpPr>
        <p:sp>
          <p:nvSpPr>
            <p:cNvPr id="1348"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49"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50" name="wat"/>
            <p:cNvSpPr txBox="1"/>
            <p:nvPr/>
          </p:nvSpPr>
          <p:spPr>
            <a:xfrm>
              <a:off x="121682" y="4254741"/>
              <a:ext cx="1023601"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wat</a:t>
              </a:r>
            </a:p>
          </p:txBody>
        </p:sp>
      </p:grpSp>
      <p:grpSp>
        <p:nvGrpSpPr>
          <p:cNvPr id="1355" name="Groepeer"/>
          <p:cNvGrpSpPr/>
          <p:nvPr/>
        </p:nvGrpSpPr>
        <p:grpSpPr>
          <a:xfrm>
            <a:off x="6902193" y="3284330"/>
            <a:ext cx="1266967" cy="4960942"/>
            <a:chOff x="0" y="0"/>
            <a:chExt cx="1266965" cy="4960941"/>
          </a:xfrm>
        </p:grpSpPr>
        <p:sp>
          <p:nvSpPr>
            <p:cNvPr id="1352"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53" name="doet"/>
            <p:cNvSpPr txBox="1"/>
            <p:nvPr/>
          </p:nvSpPr>
          <p:spPr>
            <a:xfrm>
              <a:off x="8424" y="4254741"/>
              <a:ext cx="125011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doet</a:t>
              </a:r>
            </a:p>
          </p:txBody>
        </p:sp>
        <p:sp>
          <p:nvSpPr>
            <p:cNvPr id="1354"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59" name="Groepeer"/>
          <p:cNvGrpSpPr/>
          <p:nvPr/>
        </p:nvGrpSpPr>
        <p:grpSpPr>
          <a:xfrm>
            <a:off x="9656319" y="3284330"/>
            <a:ext cx="1266967" cy="4960942"/>
            <a:chOff x="0" y="0"/>
            <a:chExt cx="1266965" cy="4960941"/>
          </a:xfrm>
        </p:grpSpPr>
        <p:sp>
          <p:nvSpPr>
            <p:cNvPr id="1356"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57" name="het"/>
            <p:cNvSpPr txBox="1"/>
            <p:nvPr/>
          </p:nvSpPr>
          <p:spPr>
            <a:xfrm>
              <a:off x="169159" y="4254741"/>
              <a:ext cx="92864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het</a:t>
              </a:r>
            </a:p>
          </p:txBody>
        </p:sp>
        <p:sp>
          <p:nvSpPr>
            <p:cNvPr id="1358"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63" name="Groepeer"/>
          <p:cNvGrpSpPr/>
          <p:nvPr/>
        </p:nvGrpSpPr>
        <p:grpSpPr>
          <a:xfrm>
            <a:off x="12367079" y="3367017"/>
            <a:ext cx="1353702" cy="4878255"/>
            <a:chOff x="0" y="0"/>
            <a:chExt cx="1353700" cy="4878254"/>
          </a:xfrm>
        </p:grpSpPr>
        <p:sp>
          <p:nvSpPr>
            <p:cNvPr id="1360" name="A"/>
            <p:cNvSpPr/>
            <p:nvPr/>
          </p:nvSpPr>
          <p:spPr>
            <a:xfrm>
              <a:off x="4336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61" name="weer"/>
            <p:cNvSpPr txBox="1"/>
            <p:nvPr/>
          </p:nvSpPr>
          <p:spPr>
            <a:xfrm>
              <a:off x="0" y="4172055"/>
              <a:ext cx="1353701"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weer</a:t>
              </a:r>
            </a:p>
          </p:txBody>
        </p:sp>
        <p:sp>
          <p:nvSpPr>
            <p:cNvPr id="1362" name="Lijn"/>
            <p:cNvSpPr/>
            <p:nvPr/>
          </p:nvSpPr>
          <p:spPr>
            <a:xfrm flipV="1">
              <a:off x="676850"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67" name="Groepeer"/>
          <p:cNvGrpSpPr/>
          <p:nvPr/>
        </p:nvGrpSpPr>
        <p:grpSpPr>
          <a:xfrm>
            <a:off x="14645699" y="3367017"/>
            <a:ext cx="2304714" cy="4878255"/>
            <a:chOff x="0" y="0"/>
            <a:chExt cx="2304712" cy="4878254"/>
          </a:xfrm>
        </p:grpSpPr>
        <p:sp>
          <p:nvSpPr>
            <p:cNvPr id="1364" name="A"/>
            <p:cNvSpPr/>
            <p:nvPr/>
          </p:nvSpPr>
          <p:spPr>
            <a:xfrm>
              <a:off x="518874"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65" name="morgen?"/>
            <p:cNvSpPr txBox="1"/>
            <p:nvPr/>
          </p:nvSpPr>
          <p:spPr>
            <a:xfrm>
              <a:off x="0" y="4172055"/>
              <a:ext cx="2304713"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morgen?</a:t>
              </a:r>
            </a:p>
          </p:txBody>
        </p:sp>
        <p:sp>
          <p:nvSpPr>
            <p:cNvPr id="1366" name="Lijn"/>
            <p:cNvSpPr/>
            <p:nvPr/>
          </p:nvSpPr>
          <p:spPr>
            <a:xfrm flipV="1">
              <a:off x="1152356"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368" name="Lijn"/>
          <p:cNvSpPr/>
          <p:nvPr/>
        </p:nvSpPr>
        <p:spPr>
          <a:xfrm flipH="1">
            <a:off x="5598486" y="3975100"/>
            <a:ext cx="1109666" cy="0"/>
          </a:xfrm>
          <a:prstGeom prst="line">
            <a:avLst/>
          </a:prstGeom>
          <a:ln w="63500">
            <a:solidFill>
              <a:srgbClr val="000000"/>
            </a:solidFill>
            <a:tailEnd type="stealth"/>
          </a:ln>
        </p:spPr>
        <p:txBody>
          <a:bodyPr lIns="45719" rIns="45719"/>
          <a:lstStyle/>
          <a:p>
            <a:endParaRPr/>
          </a:p>
        </p:txBody>
      </p:sp>
      <p:sp>
        <p:nvSpPr>
          <p:cNvPr id="1369" name="Lijn"/>
          <p:cNvSpPr/>
          <p:nvPr/>
        </p:nvSpPr>
        <p:spPr>
          <a:xfrm flipH="1">
            <a:off x="8336223" y="3975100"/>
            <a:ext cx="1109665" cy="0"/>
          </a:xfrm>
          <a:prstGeom prst="line">
            <a:avLst/>
          </a:prstGeom>
          <a:ln w="63500">
            <a:solidFill>
              <a:srgbClr val="000000"/>
            </a:solidFill>
            <a:tailEnd type="stealth"/>
          </a:ln>
        </p:spPr>
        <p:txBody>
          <a:bodyPr lIns="45719" rIns="45719"/>
          <a:lstStyle/>
          <a:p>
            <a:endParaRPr/>
          </a:p>
        </p:txBody>
      </p:sp>
      <p:sp>
        <p:nvSpPr>
          <p:cNvPr id="1370" name="Lijn"/>
          <p:cNvSpPr/>
          <p:nvPr/>
        </p:nvSpPr>
        <p:spPr>
          <a:xfrm flipH="1">
            <a:off x="11133718" y="3975100"/>
            <a:ext cx="1109665" cy="0"/>
          </a:xfrm>
          <a:prstGeom prst="line">
            <a:avLst/>
          </a:prstGeom>
          <a:ln w="63500">
            <a:solidFill>
              <a:srgbClr val="000000"/>
            </a:solidFill>
            <a:tailEnd type="stealth"/>
          </a:ln>
        </p:spPr>
        <p:txBody>
          <a:bodyPr lIns="45719" rIns="45719"/>
          <a:lstStyle/>
          <a:p>
            <a:endParaRPr/>
          </a:p>
        </p:txBody>
      </p:sp>
      <p:sp>
        <p:nvSpPr>
          <p:cNvPr id="1371" name="Lijn"/>
          <p:cNvSpPr/>
          <p:nvPr/>
        </p:nvSpPr>
        <p:spPr>
          <a:xfrm flipH="1">
            <a:off x="13844477" y="3975100"/>
            <a:ext cx="1109665" cy="0"/>
          </a:xfrm>
          <a:prstGeom prst="line">
            <a:avLst/>
          </a:prstGeom>
          <a:ln w="63500">
            <a:solidFill>
              <a:srgbClr val="000000"/>
            </a:solidFill>
            <a:tailEnd type="stealth"/>
          </a:ln>
        </p:spPr>
        <p:txBody>
          <a:bodyPr lIns="45719" rIns="45719"/>
          <a:lstStyle/>
          <a:p>
            <a:endParaRPr/>
          </a:p>
        </p:txBody>
      </p:sp>
      <p:sp>
        <p:nvSpPr>
          <p:cNvPr id="1372" name="Lijn"/>
          <p:cNvSpPr/>
          <p:nvPr/>
        </p:nvSpPr>
        <p:spPr>
          <a:xfrm>
            <a:off x="15798055" y="1537466"/>
            <a:ext cx="1" cy="1624835"/>
          </a:xfrm>
          <a:prstGeom prst="line">
            <a:avLst/>
          </a:prstGeom>
          <a:ln w="63500">
            <a:solidFill>
              <a:srgbClr val="000000"/>
            </a:solidFill>
            <a:tailEnd type="stealth"/>
          </a:ln>
        </p:spPr>
        <p:txBody>
          <a:bodyPr lIns="45719" rIns="45719"/>
          <a:lstStyle/>
          <a:p>
            <a:endParaRPr/>
          </a:p>
        </p:txBody>
      </p:sp>
      <mc:AlternateContent xmlns:mc="http://schemas.openxmlformats.org/markup-compatibility/2006" xmlns:a14="http://schemas.microsoft.com/office/drawing/2010/main">
        <mc:Choice Requires="a14">
          <p:sp>
            <p:nvSpPr>
              <p:cNvPr id="1373" name="Vergelijking"/>
              <p:cNvSpPr txBox="1"/>
              <p:nvPr/>
            </p:nvSpPr>
            <p:spPr>
              <a:xfrm>
                <a:off x="14549061" y="331825"/>
                <a:ext cx="2240890" cy="54544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4800" i="1">
                          <a:solidFill>
                            <a:srgbClr val="000000"/>
                          </a:solidFill>
                          <a:latin typeface="Cambria Math" panose="02040503050406030204" pitchFamily="18" charset="0"/>
                        </a:rPr>
                        <m:t>𝛿</m:t>
                      </m:r>
                      <m:r>
                        <a:rPr sz="4800" i="1">
                          <a:solidFill>
                            <a:srgbClr val="000000"/>
                          </a:solidFill>
                          <a:latin typeface="Cambria Math" panose="02040503050406030204" pitchFamily="18" charset="0"/>
                        </a:rPr>
                        <m:t>=</m:t>
                      </m:r>
                      <m:limUpp>
                        <m:limUppPr>
                          <m:ctrlPr>
                            <a:rPr sz="4800" i="1">
                              <a:solidFill>
                                <a:srgbClr val="000000"/>
                              </a:solidFill>
                              <a:latin typeface="Cambria Math" panose="02040503050406030204" pitchFamily="18" charset="0"/>
                            </a:rPr>
                          </m:ctrlPr>
                        </m:limUppPr>
                        <m:e>
                          <m:r>
                            <a:rPr sz="4800" i="1">
                              <a:solidFill>
                                <a:srgbClr val="000000"/>
                              </a:solidFill>
                              <a:latin typeface="Cambria Math" panose="02040503050406030204" pitchFamily="18" charset="0"/>
                            </a:rPr>
                            <m:t>𝑦</m:t>
                          </m:r>
                        </m:e>
                        <m:lim>
                          <m:r>
                            <a:rPr sz="4800" i="1">
                              <a:solidFill>
                                <a:srgbClr val="000000"/>
                              </a:solidFill>
                              <a:latin typeface="Cambria Math" panose="02040503050406030204" pitchFamily="18" charset="0"/>
                            </a:rPr>
                            <m:t>̂</m:t>
                          </m:r>
                        </m:lim>
                      </m:limUpp>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𝑦</m:t>
                      </m:r>
                    </m:oMath>
                  </m:oMathPara>
                </a14:m>
                <a:endParaRPr sz="4800"/>
              </a:p>
            </p:txBody>
          </p:sp>
        </mc:Choice>
        <mc:Fallback xmlns="">
          <p:sp>
            <p:nvSpPr>
              <p:cNvPr id="1373" name="Vergelijking"/>
              <p:cNvSpPr txBox="1">
                <a:spLocks noRot="1" noChangeAspect="1" noMove="1" noResize="1" noEditPoints="1" noAdjustHandles="1" noChangeArrowheads="1" noChangeShapeType="1" noTextEdit="1"/>
              </p:cNvSpPr>
              <p:nvPr/>
            </p:nvSpPr>
            <p:spPr>
              <a:xfrm>
                <a:off x="14549061" y="331825"/>
                <a:ext cx="2240890" cy="545447"/>
              </a:xfrm>
              <a:prstGeom prst="rect">
                <a:avLst/>
              </a:prstGeom>
              <a:blipFill>
                <a:blip r:embed="rId2"/>
                <a:stretch>
                  <a:fillRect r="-14441" b="-76667"/>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4" name="Vergelijking"/>
              <p:cNvSpPr txBox="1"/>
              <p:nvPr/>
            </p:nvSpPr>
            <p:spPr>
              <a:xfrm>
                <a:off x="15532270"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000000"/>
                          </a:solidFill>
                          <a:latin typeface="Cambria Math" panose="02040503050406030204" pitchFamily="18" charset="0"/>
                        </a:rPr>
                        <m:t>𝛿</m:t>
                      </m:r>
                    </m:oMath>
                  </m:oMathPara>
                </a14:m>
                <a:endParaRPr sz="9600"/>
              </a:p>
            </p:txBody>
          </p:sp>
        </mc:Choice>
        <mc:Fallback xmlns="">
          <p:sp>
            <p:nvSpPr>
              <p:cNvPr id="1374" name="Vergelijking"/>
              <p:cNvSpPr txBox="1">
                <a:spLocks noRot="1" noChangeAspect="1" noMove="1" noResize="1" noEditPoints="1" noAdjustHandles="1" noChangeArrowheads="1" noChangeShapeType="1" noTextEdit="1"/>
              </p:cNvSpPr>
              <p:nvPr/>
            </p:nvSpPr>
            <p:spPr>
              <a:xfrm>
                <a:off x="15532270" y="8825090"/>
                <a:ext cx="531572" cy="827837"/>
              </a:xfrm>
              <a:prstGeom prst="rect">
                <a:avLst/>
              </a:prstGeom>
              <a:blipFill>
                <a:blip r:embed="rId3"/>
                <a:stretch>
                  <a:fillRect l="-83333" r="-104762"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5" name="Vergelijking"/>
              <p:cNvSpPr txBox="1"/>
              <p:nvPr/>
            </p:nvSpPr>
            <p:spPr>
              <a:xfrm>
                <a:off x="12778144"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484848"/>
                          </a:solidFill>
                          <a:latin typeface="Cambria Math" panose="02040503050406030204" pitchFamily="18" charset="0"/>
                        </a:rPr>
                        <m:t>𝛿</m:t>
                      </m:r>
                    </m:oMath>
                  </m:oMathPara>
                </a14:m>
                <a:endParaRPr sz="9600">
                  <a:solidFill>
                    <a:srgbClr val="484848"/>
                  </a:solidFill>
                </a:endParaRPr>
              </a:p>
            </p:txBody>
          </p:sp>
        </mc:Choice>
        <mc:Fallback xmlns="">
          <p:sp>
            <p:nvSpPr>
              <p:cNvPr id="1375" name="Vergelijking"/>
              <p:cNvSpPr txBox="1">
                <a:spLocks noRot="1" noChangeAspect="1" noMove="1" noResize="1" noEditPoints="1" noAdjustHandles="1" noChangeArrowheads="1" noChangeShapeType="1" noTextEdit="1"/>
              </p:cNvSpPr>
              <p:nvPr/>
            </p:nvSpPr>
            <p:spPr>
              <a:xfrm>
                <a:off x="12778144" y="8825090"/>
                <a:ext cx="531572" cy="827837"/>
              </a:xfrm>
              <a:prstGeom prst="rect">
                <a:avLst/>
              </a:prstGeom>
              <a:blipFill>
                <a:blip r:embed="rId4"/>
                <a:stretch>
                  <a:fillRect l="-80952" r="-104762"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6" name="Vergelijking"/>
              <p:cNvSpPr txBox="1"/>
              <p:nvPr/>
            </p:nvSpPr>
            <p:spPr>
              <a:xfrm>
                <a:off x="10024017"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A3A3A3"/>
                          </a:solidFill>
                          <a:latin typeface="Cambria Math" panose="02040503050406030204" pitchFamily="18" charset="0"/>
                        </a:rPr>
                        <m:t>𝛿</m:t>
                      </m:r>
                    </m:oMath>
                  </m:oMathPara>
                </a14:m>
                <a:endParaRPr sz="9600">
                  <a:solidFill>
                    <a:srgbClr val="A3A3A3"/>
                  </a:solidFill>
                </a:endParaRPr>
              </a:p>
            </p:txBody>
          </p:sp>
        </mc:Choice>
        <mc:Fallback xmlns="">
          <p:sp>
            <p:nvSpPr>
              <p:cNvPr id="1376" name="Vergelijking"/>
              <p:cNvSpPr txBox="1">
                <a:spLocks noRot="1" noChangeAspect="1" noMove="1" noResize="1" noEditPoints="1" noAdjustHandles="1" noChangeArrowheads="1" noChangeShapeType="1" noTextEdit="1"/>
              </p:cNvSpPr>
              <p:nvPr/>
            </p:nvSpPr>
            <p:spPr>
              <a:xfrm>
                <a:off x="10024017" y="8825090"/>
                <a:ext cx="531572" cy="827837"/>
              </a:xfrm>
              <a:prstGeom prst="rect">
                <a:avLst/>
              </a:prstGeom>
              <a:blipFill>
                <a:blip r:embed="rId5"/>
                <a:stretch>
                  <a:fillRect l="-79070" r="-102326"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7" name="Vergelijking"/>
              <p:cNvSpPr txBox="1"/>
              <p:nvPr/>
            </p:nvSpPr>
            <p:spPr>
              <a:xfrm>
                <a:off x="7269891"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C7C7C7"/>
                          </a:solidFill>
                          <a:latin typeface="Cambria Math" panose="02040503050406030204" pitchFamily="18" charset="0"/>
                        </a:rPr>
                        <m:t>𝛿</m:t>
                      </m:r>
                    </m:oMath>
                  </m:oMathPara>
                </a14:m>
                <a:endParaRPr sz="9600">
                  <a:solidFill>
                    <a:srgbClr val="C7C7C7"/>
                  </a:solidFill>
                </a:endParaRPr>
              </a:p>
            </p:txBody>
          </p:sp>
        </mc:Choice>
        <mc:Fallback xmlns="">
          <p:sp>
            <p:nvSpPr>
              <p:cNvPr id="1377" name="Vergelijking"/>
              <p:cNvSpPr txBox="1">
                <a:spLocks noRot="1" noChangeAspect="1" noMove="1" noResize="1" noEditPoints="1" noAdjustHandles="1" noChangeArrowheads="1" noChangeShapeType="1" noTextEdit="1"/>
              </p:cNvSpPr>
              <p:nvPr/>
            </p:nvSpPr>
            <p:spPr>
              <a:xfrm>
                <a:off x="7269891" y="8825090"/>
                <a:ext cx="531572" cy="827837"/>
              </a:xfrm>
              <a:prstGeom prst="rect">
                <a:avLst/>
              </a:prstGeom>
              <a:blipFill>
                <a:blip r:embed="rId6"/>
                <a:stretch>
                  <a:fillRect l="-79070" r="-102326"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8" name="Vergelijking"/>
              <p:cNvSpPr txBox="1"/>
              <p:nvPr/>
            </p:nvSpPr>
            <p:spPr>
              <a:xfrm>
                <a:off x="4515764"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E4E4E4"/>
                          </a:solidFill>
                          <a:latin typeface="Cambria Math" panose="02040503050406030204" pitchFamily="18" charset="0"/>
                        </a:rPr>
                        <m:t>𝛿</m:t>
                      </m:r>
                    </m:oMath>
                  </m:oMathPara>
                </a14:m>
                <a:endParaRPr sz="9600">
                  <a:solidFill>
                    <a:srgbClr val="E4E4E4"/>
                  </a:solidFill>
                </a:endParaRPr>
              </a:p>
            </p:txBody>
          </p:sp>
        </mc:Choice>
        <mc:Fallback xmlns="">
          <p:sp>
            <p:nvSpPr>
              <p:cNvPr id="1378" name="Vergelijking"/>
              <p:cNvSpPr txBox="1">
                <a:spLocks noRot="1" noChangeAspect="1" noMove="1" noResize="1" noEditPoints="1" noAdjustHandles="1" noChangeArrowheads="1" noChangeShapeType="1" noTextEdit="1"/>
              </p:cNvSpPr>
              <p:nvPr/>
            </p:nvSpPr>
            <p:spPr>
              <a:xfrm>
                <a:off x="4515764" y="8825090"/>
                <a:ext cx="531572" cy="827837"/>
              </a:xfrm>
              <a:prstGeom prst="rect">
                <a:avLst/>
              </a:prstGeom>
              <a:blipFill>
                <a:blip r:embed="rId7"/>
                <a:stretch>
                  <a:fillRect l="-79070" r="-102326" b="-98462"/>
                </a:stretch>
              </a:blipFill>
              <a:ln w="12700">
                <a:miter lim="400000"/>
              </a:ln>
            </p:spPr>
            <p:txBody>
              <a:bodyPr/>
              <a:lstStyle/>
              <a:p>
                <a:r>
                  <a:rPr lang="nl-NL">
                    <a:noFill/>
                  </a:rPr>
                  <a:t> </a:t>
                </a:r>
              </a:p>
            </p:txBody>
          </p:sp>
        </mc:Fallback>
      </mc:AlternateContent>
      <p:grpSp>
        <p:nvGrpSpPr>
          <p:cNvPr id="1381" name="Groepeer"/>
          <p:cNvGrpSpPr/>
          <p:nvPr/>
        </p:nvGrpSpPr>
        <p:grpSpPr>
          <a:xfrm>
            <a:off x="3789656" y="10232745"/>
            <a:ext cx="13000294" cy="706200"/>
            <a:chOff x="0" y="0"/>
            <a:chExt cx="13000293" cy="706199"/>
          </a:xfrm>
        </p:grpSpPr>
        <p:sp>
          <p:nvSpPr>
            <p:cNvPr id="1379" name="Lijn"/>
            <p:cNvSpPr/>
            <p:nvPr/>
          </p:nvSpPr>
          <p:spPr>
            <a:xfrm flipH="1" flipV="1">
              <a:off x="0" y="353099"/>
              <a:ext cx="13000294" cy="1"/>
            </a:xfrm>
            <a:prstGeom prst="line">
              <a:avLst/>
            </a:prstGeom>
            <a:noFill/>
            <a:ln w="63500" cap="flat">
              <a:solidFill>
                <a:srgbClr val="000000"/>
              </a:solidFill>
              <a:prstDash val="solid"/>
              <a:round/>
              <a:tailEnd type="stealth" w="med" len="med"/>
            </a:ln>
            <a:effectLst/>
          </p:spPr>
          <p:txBody>
            <a:bodyPr wrap="square" lIns="45719" tIns="45719" rIns="45719" bIns="45719" numCol="1" anchor="t">
              <a:noAutofit/>
            </a:bodyPr>
            <a:lstStyle/>
            <a:p>
              <a:endParaRPr/>
            </a:p>
          </p:txBody>
        </p:sp>
        <p:sp>
          <p:nvSpPr>
            <p:cNvPr id="1380" name="Vanishing Gradient"/>
            <p:cNvSpPr txBox="1"/>
            <p:nvPr/>
          </p:nvSpPr>
          <p:spPr>
            <a:xfrm>
              <a:off x="4114749" y="0"/>
              <a:ext cx="4770795" cy="7062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4800">
                  <a:latin typeface="+mj-lt"/>
                  <a:ea typeface="+mj-ea"/>
                  <a:cs typeface="+mj-cs"/>
                  <a:sym typeface="Calibri"/>
                </a:defRPr>
              </a:lvl1pPr>
            </a:lstStyle>
            <a:p>
              <a:r>
                <a:t>Vanishing Gradient</a:t>
              </a:r>
            </a:p>
          </p:txBody>
        </p:sp>
      </p:grpSp>
      <p:sp>
        <p:nvSpPr>
          <p:cNvPr id="2" name="Tekstvak 1">
            <a:extLst>
              <a:ext uri="{FF2B5EF4-FFF2-40B4-BE49-F238E27FC236}">
                <a16:creationId xmlns:a16="http://schemas.microsoft.com/office/drawing/2014/main" id="{BA4663CF-357B-CE03-247B-1541DB5F2603}"/>
              </a:ext>
            </a:extLst>
          </p:cNvPr>
          <p:cNvSpPr txBox="1"/>
          <p:nvPr/>
        </p:nvSpPr>
        <p:spPr>
          <a:xfrm>
            <a:off x="778252" y="426672"/>
            <a:ext cx="11951365" cy="1208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7250" b="0" i="0" u="none" strike="noStrike" cap="none" spc="0" normalizeH="0" baseline="0">
                <a:ln>
                  <a:noFill/>
                </a:ln>
                <a:solidFill>
                  <a:srgbClr val="000000"/>
                </a:solidFill>
                <a:effectLst/>
                <a:uFillTx/>
                <a:latin typeface="+mj-lt"/>
                <a:ea typeface="Arial"/>
                <a:cs typeface="Arial"/>
                <a:sym typeface="Arial"/>
              </a:rPr>
              <a:t>Backpropagation through Time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 name="Because recurrent neural networks (RNNs) were known to suffer from the vanishing gradient problem, the long short-term memory (LSTM) was an improvement over them. The improvement was the introduction of a gating function into the state dynamics of RNNs. "/>
          <p:cNvSpPr txBox="1"/>
          <p:nvPr/>
        </p:nvSpPr>
        <p:spPr>
          <a:xfrm>
            <a:off x="1384816" y="4538632"/>
            <a:ext cx="17334468" cy="2308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a:latin typeface="+mj-lt"/>
                <a:ea typeface="+mj-ea"/>
                <a:cs typeface="+mj-cs"/>
                <a:sym typeface="Calibri"/>
              </a:defRPr>
            </a:pPr>
            <a:r>
              <a:t>Because recurrent neural networks (RNNs) were known to suffer from the </a:t>
            </a:r>
            <a:r>
              <a:rPr b="1"/>
              <a:t>vanishing gradient problem</a:t>
            </a:r>
            <a:r>
              <a:t>, the long short-term memory (LSTM) was an improvement over them. The improvement was the introduction of a </a:t>
            </a:r>
            <a:r>
              <a:rPr i="1"/>
              <a:t>gating function</a:t>
            </a:r>
            <a:r>
              <a:t> into the state dynamics of RNNs. LSTMs use a hidden vector </a:t>
            </a:r>
            <a:r>
              <a:rPr b="1" i="1"/>
              <a:t>h</a:t>
            </a:r>
            <a:r>
              <a:t> and a memory vector </a:t>
            </a:r>
            <a:r>
              <a:rPr b="1" i="1"/>
              <a:t>m</a:t>
            </a:r>
            <a:r>
              <a:t> that store long-term information. </a:t>
            </a:r>
          </a:p>
        </p:txBody>
      </p:sp>
      <p:sp>
        <p:nvSpPr>
          <p:cNvPr id="1384" name="Marinescu 2019, p.119"/>
          <p:cNvSpPr txBox="1"/>
          <p:nvPr/>
        </p:nvSpPr>
        <p:spPr>
          <a:xfrm>
            <a:off x="17285526" y="10704218"/>
            <a:ext cx="24128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Marinescu 2019, p.119</a:t>
            </a:r>
          </a:p>
        </p:txBody>
      </p:sp>
      <p:sp>
        <p:nvSpPr>
          <p:cNvPr id="1385" name="Long Short-Term Memory"/>
          <p:cNvSpPr txBox="1"/>
          <p:nvPr/>
        </p:nvSpPr>
        <p:spPr>
          <a:xfrm>
            <a:off x="1384816" y="1227933"/>
            <a:ext cx="17334468"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latin typeface="+mj-lt"/>
                <a:ea typeface="+mj-ea"/>
                <a:cs typeface="+mj-cs"/>
                <a:sym typeface="Calibri"/>
              </a:defRPr>
            </a:lvl1pPr>
          </a:lstStyle>
          <a:p>
            <a:r>
              <a:t>Long Short-Term Memory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6" name="Groepeer"/>
          <p:cNvGrpSpPr/>
          <p:nvPr/>
        </p:nvGrpSpPr>
        <p:grpSpPr>
          <a:xfrm>
            <a:off x="1578803" y="1862129"/>
            <a:ext cx="16772183" cy="7941561"/>
            <a:chOff x="0" y="0"/>
            <a:chExt cx="16772182" cy="7941559"/>
          </a:xfrm>
        </p:grpSpPr>
        <p:sp>
          <p:nvSpPr>
            <p:cNvPr id="1387" name="Afgeronde rechthoek"/>
            <p:cNvSpPr/>
            <p:nvPr/>
          </p:nvSpPr>
          <p:spPr>
            <a:xfrm>
              <a:off x="1845166" y="0"/>
              <a:ext cx="13256161" cy="7150413"/>
            </a:xfrm>
            <a:prstGeom prst="roundRect">
              <a:avLst>
                <a:gd name="adj" fmla="val 15000"/>
              </a:avLst>
            </a:prstGeom>
            <a:solidFill>
              <a:srgbClr val="FF95CA">
                <a:alpha val="50000"/>
              </a:srgbClr>
            </a:soli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88" name="✖️"/>
            <p:cNvSpPr/>
            <p:nvPr/>
          </p:nvSpPr>
          <p:spPr>
            <a:xfrm>
              <a:off x="3946305" y="394815"/>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89" name="Lijn"/>
            <p:cNvSpPr/>
            <p:nvPr/>
          </p:nvSpPr>
          <p:spPr>
            <a:xfrm>
              <a:off x="0" y="926410"/>
              <a:ext cx="3880959"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90" name="Lijn"/>
            <p:cNvSpPr/>
            <p:nvPr/>
          </p:nvSpPr>
          <p:spPr>
            <a:xfrm flipV="1">
              <a:off x="9304958" y="3407575"/>
              <a:ext cx="1" cy="70549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91" name="✖️"/>
            <p:cNvSpPr/>
            <p:nvPr/>
          </p:nvSpPr>
          <p:spPr>
            <a:xfrm>
              <a:off x="8773364" y="394815"/>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2" name="✖️"/>
            <p:cNvSpPr/>
            <p:nvPr/>
          </p:nvSpPr>
          <p:spPr>
            <a:xfrm>
              <a:off x="8773364" y="2360696"/>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3" name="Afgeronde rechthoek"/>
            <p:cNvSpPr/>
            <p:nvPr/>
          </p:nvSpPr>
          <p:spPr>
            <a:xfrm>
              <a:off x="3669185"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4" name="Afgeronde rechthoek"/>
            <p:cNvSpPr/>
            <p:nvPr/>
          </p:nvSpPr>
          <p:spPr>
            <a:xfrm>
              <a:off x="6082715"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5" name="Afgeronde rechthoek"/>
            <p:cNvSpPr/>
            <p:nvPr/>
          </p:nvSpPr>
          <p:spPr>
            <a:xfrm>
              <a:off x="8496244"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6" name="Afgeronde rechthoek"/>
            <p:cNvSpPr/>
            <p:nvPr/>
          </p:nvSpPr>
          <p:spPr>
            <a:xfrm>
              <a:off x="10640160" y="5760101"/>
              <a:ext cx="1617431" cy="926467"/>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7" name="✖️"/>
            <p:cNvSpPr/>
            <p:nvPr/>
          </p:nvSpPr>
          <p:spPr>
            <a:xfrm>
              <a:off x="12952644" y="5691739"/>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8" name="✖️"/>
            <p:cNvSpPr/>
            <p:nvPr/>
          </p:nvSpPr>
          <p:spPr>
            <a:xfrm>
              <a:off x="12952644" y="2360696"/>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9" name="Lijn"/>
            <p:cNvSpPr/>
            <p:nvPr/>
          </p:nvSpPr>
          <p:spPr>
            <a:xfrm>
              <a:off x="5245980" y="926410"/>
              <a:ext cx="3442109"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0" name="Lijn"/>
            <p:cNvSpPr/>
            <p:nvPr/>
          </p:nvSpPr>
          <p:spPr>
            <a:xfrm>
              <a:off x="10053108" y="926410"/>
              <a:ext cx="6374374"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1" name="Lijn"/>
            <p:cNvSpPr/>
            <p:nvPr/>
          </p:nvSpPr>
          <p:spPr>
            <a:xfrm>
              <a:off x="0" y="6223334"/>
              <a:ext cx="10554986"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2" name="Lijn"/>
            <p:cNvSpPr/>
            <p:nvPr/>
          </p:nvSpPr>
          <p:spPr>
            <a:xfrm>
              <a:off x="12342766" y="6223334"/>
              <a:ext cx="519471"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3" name="Lijn"/>
            <p:cNvSpPr/>
            <p:nvPr/>
          </p:nvSpPr>
          <p:spPr>
            <a:xfrm>
              <a:off x="14106244" y="6223334"/>
              <a:ext cx="2321763"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2" name="Verbindingslijn"/>
            <p:cNvSpPr/>
            <p:nvPr/>
          </p:nvSpPr>
          <p:spPr>
            <a:xfrm>
              <a:off x="3433120"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3" name="Verbindingslijn"/>
            <p:cNvSpPr/>
            <p:nvPr/>
          </p:nvSpPr>
          <p:spPr>
            <a:xfrm>
              <a:off x="5843354"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4" name="Verbindingslijn"/>
            <p:cNvSpPr/>
            <p:nvPr/>
          </p:nvSpPr>
          <p:spPr>
            <a:xfrm>
              <a:off x="8253588"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5" name="Verbindingslijn"/>
            <p:cNvSpPr/>
            <p:nvPr/>
          </p:nvSpPr>
          <p:spPr>
            <a:xfrm>
              <a:off x="6853069" y="2872941"/>
              <a:ext cx="1919048" cy="12201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5" y="7358"/>
                    <a:pt x="8095" y="158"/>
                    <a:pt x="21600" y="0"/>
                  </a:cubicBezTo>
                </a:path>
              </a:pathLst>
            </a:custGeom>
            <a:noFill/>
            <a:ln w="50800" cap="flat">
              <a:solidFill>
                <a:srgbClr val="5E5E5E"/>
              </a:solidFill>
              <a:prstDash val="solid"/>
              <a:miter lim="400000"/>
              <a:tailEnd type="stealth" w="med" len="med"/>
            </a:ln>
            <a:effectLst/>
          </p:spPr>
          <p:txBody>
            <a:bodyPr/>
            <a:lstStyle/>
            <a:p>
              <a:endParaRPr/>
            </a:p>
          </p:txBody>
        </p:sp>
        <p:sp>
          <p:nvSpPr>
            <p:cNvPr id="1408" name="Lijn"/>
            <p:cNvSpPr/>
            <p:nvPr/>
          </p:nvSpPr>
          <p:spPr>
            <a:xfrm flipV="1">
              <a:off x="9304958" y="1556606"/>
              <a:ext cx="1" cy="70549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9" name="Lijn"/>
            <p:cNvSpPr/>
            <p:nvPr/>
          </p:nvSpPr>
          <p:spPr>
            <a:xfrm flipV="1">
              <a:off x="4477900" y="1552722"/>
              <a:ext cx="1" cy="2469826"/>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6" name="Verbindingslijn"/>
            <p:cNvSpPr/>
            <p:nvPr/>
          </p:nvSpPr>
          <p:spPr>
            <a:xfrm>
              <a:off x="12442939" y="930563"/>
              <a:ext cx="1124777" cy="1434951"/>
            </a:xfrm>
            <a:custGeom>
              <a:avLst/>
              <a:gdLst/>
              <a:ahLst/>
              <a:cxnLst>
                <a:cxn ang="0">
                  <a:pos x="wd2" y="hd2"/>
                </a:cxn>
                <a:cxn ang="5400000">
                  <a:pos x="wd2" y="hd2"/>
                </a:cxn>
                <a:cxn ang="10800000">
                  <a:pos x="wd2" y="hd2"/>
                </a:cxn>
                <a:cxn ang="16200000">
                  <a:pos x="wd2" y="hd2"/>
                </a:cxn>
              </a:cxnLst>
              <a:rect l="0" t="0" r="r" b="b"/>
              <a:pathLst>
                <a:path w="21272" h="21600" extrusionOk="0">
                  <a:moveTo>
                    <a:pt x="21260" y="21600"/>
                  </a:moveTo>
                  <a:cubicBezTo>
                    <a:pt x="21600" y="11453"/>
                    <a:pt x="14513" y="4253"/>
                    <a:pt x="0" y="0"/>
                  </a:cubicBezTo>
                </a:path>
              </a:pathLst>
            </a:custGeom>
            <a:noFill/>
            <a:ln w="50800" cap="flat">
              <a:solidFill>
                <a:srgbClr val="5E5E5E"/>
              </a:solidFill>
              <a:prstDash val="solid"/>
              <a:miter lim="400000"/>
              <a:headEnd type="stealth" w="med" len="med"/>
            </a:ln>
            <a:effectLst/>
          </p:spPr>
          <p:txBody>
            <a:bodyPr/>
            <a:lstStyle/>
            <a:p>
              <a:endParaRPr/>
            </a:p>
          </p:txBody>
        </p:sp>
        <p:sp>
          <p:nvSpPr>
            <p:cNvPr id="1411" name="Lijn"/>
            <p:cNvSpPr/>
            <p:nvPr/>
          </p:nvSpPr>
          <p:spPr>
            <a:xfrm>
              <a:off x="13497002" y="3494161"/>
              <a:ext cx="1" cy="2098793"/>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7" name="Verbindingslijn"/>
            <p:cNvSpPr/>
            <p:nvPr/>
          </p:nvSpPr>
          <p:spPr>
            <a:xfrm>
              <a:off x="246717" y="6225901"/>
              <a:ext cx="2465627" cy="1216389"/>
            </a:xfrm>
            <a:custGeom>
              <a:avLst/>
              <a:gdLst/>
              <a:ahLst/>
              <a:cxnLst>
                <a:cxn ang="0">
                  <a:pos x="wd2" y="hd2"/>
                </a:cxn>
                <a:cxn ang="5400000">
                  <a:pos x="wd2" y="hd2"/>
                </a:cxn>
                <a:cxn ang="10800000">
                  <a:pos x="wd2" y="hd2"/>
                </a:cxn>
                <a:cxn ang="16200000">
                  <a:pos x="wd2" y="hd2"/>
                </a:cxn>
              </a:cxnLst>
              <a:rect l="0" t="0" r="r" b="b"/>
              <a:pathLst>
                <a:path w="20846" h="20528" extrusionOk="0">
                  <a:moveTo>
                    <a:pt x="65" y="20528"/>
                  </a:moveTo>
                  <a:cubicBezTo>
                    <a:pt x="-754" y="5725"/>
                    <a:pt x="6173" y="-1072"/>
                    <a:pt x="20846" y="137"/>
                  </a:cubicBezTo>
                </a:path>
              </a:pathLst>
            </a:custGeom>
            <a:noFill/>
            <a:ln w="50800" cap="flat">
              <a:solidFill>
                <a:srgbClr val="5E5E5E"/>
              </a:solidFill>
              <a:prstDash val="solid"/>
              <a:miter lim="400000"/>
            </a:ln>
            <a:effectLst/>
          </p:spPr>
          <p:txBody>
            <a:bodyPr/>
            <a:lstStyle/>
            <a:p>
              <a:endParaRPr/>
            </a:p>
          </p:txBody>
        </p:sp>
        <mc:AlternateContent xmlns:mc="http://schemas.openxmlformats.org/markup-compatibility/2006" xmlns:a14="http://schemas.microsoft.com/office/drawing/2010/main">
          <mc:Choice Requires="a14">
            <p:sp>
              <p:nvSpPr>
                <p:cNvPr id="1413" name="Vergelijking"/>
                <p:cNvSpPr txBox="1"/>
                <p:nvPr/>
              </p:nvSpPr>
              <p:spPr>
                <a:xfrm>
                  <a:off x="117949" y="78236"/>
                  <a:ext cx="903526"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𝑐</m:t>
                            </m:r>
                          </m:e>
                          <m:sub>
                            <m:r>
                              <a:rPr sz="5300" i="1">
                                <a:solidFill>
                                  <a:srgbClr val="000000"/>
                                </a:solidFill>
                                <a:latin typeface="Cambria Math" panose="02040503050406030204" pitchFamily="18" charset="0"/>
                              </a:rPr>
                              <m:t>𝑡</m:t>
                            </m:r>
                            <m:r>
                              <a:rPr sz="5300" i="1">
                                <a:solidFill>
                                  <a:srgbClr val="000000"/>
                                </a:solidFill>
                                <a:latin typeface="Cambria Math" panose="02040503050406030204" pitchFamily="18" charset="0"/>
                              </a:rPr>
                              <m:t>−</m:t>
                            </m:r>
                            <m:r>
                              <a:rPr sz="5300" i="1">
                                <a:solidFill>
                                  <a:srgbClr val="000000"/>
                                </a:solidFill>
                                <a:latin typeface="Cambria Math" panose="02040503050406030204" pitchFamily="18" charset="0"/>
                              </a:rPr>
                              <m:t>1</m:t>
                            </m:r>
                          </m:sub>
                        </m:sSub>
                      </m:oMath>
                    </m:oMathPara>
                  </a14:m>
                  <a:endParaRPr sz="5300"/>
                </a:p>
              </p:txBody>
            </p:sp>
          </mc:Choice>
          <mc:Fallback xmlns="">
            <p:sp>
              <p:nvSpPr>
                <p:cNvPr id="1413" name="Vergelijking"/>
                <p:cNvSpPr txBox="1">
                  <a:spLocks noRot="1" noChangeAspect="1" noMove="1" noResize="1" noEditPoints="1" noAdjustHandles="1" noChangeArrowheads="1" noChangeShapeType="1" noTextEdit="1"/>
                </p:cNvSpPr>
                <p:nvPr/>
              </p:nvSpPr>
              <p:spPr>
                <a:xfrm>
                  <a:off x="117949" y="78236"/>
                  <a:ext cx="903526" cy="470370"/>
                </a:xfrm>
                <a:prstGeom prst="rect">
                  <a:avLst/>
                </a:prstGeom>
                <a:blipFill>
                  <a:blip r:embed="rId2"/>
                  <a:stretch>
                    <a:fillRect r="-24161" b="-7013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4" name="Vergelijking"/>
                <p:cNvSpPr txBox="1"/>
                <p:nvPr/>
              </p:nvSpPr>
              <p:spPr>
                <a:xfrm>
                  <a:off x="117949" y="5366742"/>
                  <a:ext cx="948624"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r>
                              <a:rPr sz="5300" i="1">
                                <a:solidFill>
                                  <a:srgbClr val="000000"/>
                                </a:solidFill>
                                <a:latin typeface="Cambria Math" panose="02040503050406030204" pitchFamily="18" charset="0"/>
                              </a:rPr>
                              <m:t>−</m:t>
                            </m:r>
                            <m:r>
                              <a:rPr sz="5300" i="1">
                                <a:solidFill>
                                  <a:srgbClr val="000000"/>
                                </a:solidFill>
                                <a:latin typeface="Cambria Math" panose="02040503050406030204" pitchFamily="18" charset="0"/>
                              </a:rPr>
                              <m:t>1</m:t>
                            </m:r>
                          </m:sub>
                        </m:sSub>
                      </m:oMath>
                    </m:oMathPara>
                  </a14:m>
                  <a:endParaRPr sz="5300"/>
                </a:p>
              </p:txBody>
            </p:sp>
          </mc:Choice>
          <mc:Fallback xmlns="">
            <p:sp>
              <p:nvSpPr>
                <p:cNvPr id="1414" name="Vergelijking"/>
                <p:cNvSpPr txBox="1">
                  <a:spLocks noRot="1" noChangeAspect="1" noMove="1" noResize="1" noEditPoints="1" noAdjustHandles="1" noChangeArrowheads="1" noChangeShapeType="1" noTextEdit="1"/>
                </p:cNvSpPr>
                <p:nvPr/>
              </p:nvSpPr>
              <p:spPr>
                <a:xfrm>
                  <a:off x="117949" y="5366742"/>
                  <a:ext cx="948624" cy="633260"/>
                </a:xfrm>
                <a:prstGeom prst="rect">
                  <a:avLst/>
                </a:prstGeom>
                <a:blipFill>
                  <a:blip r:embed="rId3"/>
                  <a:stretch>
                    <a:fillRect r="-26923" b="-2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5" name="Vergelijking"/>
                <p:cNvSpPr txBox="1"/>
                <p:nvPr/>
              </p:nvSpPr>
              <p:spPr>
                <a:xfrm>
                  <a:off x="95510" y="7471189"/>
                  <a:ext cx="434841"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𝑥</m:t>
                            </m:r>
                          </m:e>
                          <m:sub>
                            <m:r>
                              <a:rPr sz="5300" i="1">
                                <a:solidFill>
                                  <a:srgbClr val="000000"/>
                                </a:solidFill>
                                <a:latin typeface="Cambria Math" panose="02040503050406030204" pitchFamily="18" charset="0"/>
                              </a:rPr>
                              <m:t>𝑡</m:t>
                            </m:r>
                          </m:sub>
                        </m:sSub>
                      </m:oMath>
                    </m:oMathPara>
                  </a14:m>
                  <a:endParaRPr sz="5300"/>
                </a:p>
              </p:txBody>
            </p:sp>
          </mc:Choice>
          <mc:Fallback xmlns="">
            <p:sp>
              <p:nvSpPr>
                <p:cNvPr id="1415" name="Vergelijking"/>
                <p:cNvSpPr txBox="1">
                  <a:spLocks noRot="1" noChangeAspect="1" noMove="1" noResize="1" noEditPoints="1" noAdjustHandles="1" noChangeArrowheads="1" noChangeShapeType="1" noTextEdit="1"/>
                </p:cNvSpPr>
                <p:nvPr/>
              </p:nvSpPr>
              <p:spPr>
                <a:xfrm>
                  <a:off x="95510" y="7471189"/>
                  <a:ext cx="434841" cy="470370"/>
                </a:xfrm>
                <a:prstGeom prst="rect">
                  <a:avLst/>
                </a:prstGeom>
                <a:blipFill>
                  <a:blip r:embed="rId4"/>
                  <a:stretch>
                    <a:fillRect r="-29577" b="-68831"/>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6" name="Vergelijking"/>
                <p:cNvSpPr txBox="1"/>
                <p:nvPr/>
              </p:nvSpPr>
              <p:spPr>
                <a:xfrm>
                  <a:off x="4261544" y="4177002"/>
                  <a:ext cx="339244"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xmlns="">
            <p:sp>
              <p:nvSpPr>
                <p:cNvPr id="1416" name="Vergelijking"/>
                <p:cNvSpPr txBox="1">
                  <a:spLocks noRot="1" noChangeAspect="1" noMove="1" noResize="1" noEditPoints="1" noAdjustHandles="1" noChangeArrowheads="1" noChangeShapeType="1" noTextEdit="1"/>
                </p:cNvSpPr>
                <p:nvPr/>
              </p:nvSpPr>
              <p:spPr>
                <a:xfrm>
                  <a:off x="4261544" y="4177002"/>
                  <a:ext cx="339244" cy="295492"/>
                </a:xfrm>
                <a:prstGeom prst="rect">
                  <a:avLst/>
                </a:prstGeom>
                <a:blipFill>
                  <a:blip r:embed="rId5"/>
                  <a:stretch>
                    <a:fillRect r="-14286" b="-12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7" name="Vergelijking"/>
                <p:cNvSpPr txBox="1"/>
                <p:nvPr/>
              </p:nvSpPr>
              <p:spPr>
                <a:xfrm>
                  <a:off x="6722638" y="4212171"/>
                  <a:ext cx="339243"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xmlns="">
            <p:sp>
              <p:nvSpPr>
                <p:cNvPr id="1417" name="Vergelijking"/>
                <p:cNvSpPr txBox="1">
                  <a:spLocks noRot="1" noChangeAspect="1" noMove="1" noResize="1" noEditPoints="1" noAdjustHandles="1" noChangeArrowheads="1" noChangeShapeType="1" noTextEdit="1"/>
                </p:cNvSpPr>
                <p:nvPr/>
              </p:nvSpPr>
              <p:spPr>
                <a:xfrm>
                  <a:off x="6722638" y="4212171"/>
                  <a:ext cx="339243" cy="295492"/>
                </a:xfrm>
                <a:prstGeom prst="rect">
                  <a:avLst/>
                </a:prstGeom>
                <a:blipFill>
                  <a:blip r:embed="rId6"/>
                  <a:stretch>
                    <a:fillRect r="-16364" b="-122449"/>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8" name="Vergelijking"/>
                <p:cNvSpPr txBox="1"/>
                <p:nvPr/>
              </p:nvSpPr>
              <p:spPr>
                <a:xfrm>
                  <a:off x="8855599" y="4314784"/>
                  <a:ext cx="873253" cy="352553"/>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4000" i="1">
                            <a:solidFill>
                              <a:srgbClr val="000000"/>
                            </a:solidFill>
                            <a:latin typeface="Cambria Math" panose="02040503050406030204" pitchFamily="18" charset="0"/>
                          </a:rPr>
                          <m:t>𝑡𝑎𝑛</m:t>
                        </m:r>
                        <m:r>
                          <a:rPr sz="4000" i="1">
                            <a:solidFill>
                              <a:srgbClr val="000000"/>
                            </a:solidFill>
                            <a:latin typeface="Cambria Math" panose="02040503050406030204" pitchFamily="18" charset="0"/>
                          </a:rPr>
                          <m:t>h</m:t>
                        </m:r>
                      </m:oMath>
                    </m:oMathPara>
                  </a14:m>
                  <a:endParaRPr sz="4000"/>
                </a:p>
              </p:txBody>
            </p:sp>
          </mc:Choice>
          <mc:Fallback xmlns="">
            <p:sp>
              <p:nvSpPr>
                <p:cNvPr id="1418" name="Vergelijking"/>
                <p:cNvSpPr txBox="1">
                  <a:spLocks noRot="1" noChangeAspect="1" noMove="1" noResize="1" noEditPoints="1" noAdjustHandles="1" noChangeArrowheads="1" noChangeShapeType="1" noTextEdit="1"/>
                </p:cNvSpPr>
                <p:nvPr/>
              </p:nvSpPr>
              <p:spPr>
                <a:xfrm>
                  <a:off x="8855599" y="4314784"/>
                  <a:ext cx="873253" cy="352553"/>
                </a:xfrm>
                <a:prstGeom prst="rect">
                  <a:avLst/>
                </a:prstGeom>
                <a:blipFill>
                  <a:blip r:embed="rId7"/>
                  <a:stretch>
                    <a:fillRect r="-20280" b="-41379"/>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9" name="Vergelijking"/>
                <p:cNvSpPr txBox="1"/>
                <p:nvPr/>
              </p:nvSpPr>
              <p:spPr>
                <a:xfrm>
                  <a:off x="11280083" y="5794955"/>
                  <a:ext cx="339243"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xmlns="">
            <p:sp>
              <p:nvSpPr>
                <p:cNvPr id="1419" name="Vergelijking"/>
                <p:cNvSpPr txBox="1">
                  <a:spLocks noRot="1" noChangeAspect="1" noMove="1" noResize="1" noEditPoints="1" noAdjustHandles="1" noChangeArrowheads="1" noChangeShapeType="1" noTextEdit="1"/>
                </p:cNvSpPr>
                <p:nvPr/>
              </p:nvSpPr>
              <p:spPr>
                <a:xfrm>
                  <a:off x="11280083" y="5794955"/>
                  <a:ext cx="339243" cy="295492"/>
                </a:xfrm>
                <a:prstGeom prst="rect">
                  <a:avLst/>
                </a:prstGeom>
                <a:blipFill>
                  <a:blip r:embed="rId8"/>
                  <a:stretch>
                    <a:fillRect r="-14286" b="-120408"/>
                  </a:stretch>
                </a:blipFill>
                <a:ln w="12700" cap="flat">
                  <a:noFill/>
                  <a:miter lim="400000"/>
                </a:ln>
                <a:effectLst/>
              </p:spPr>
              <p:txBody>
                <a:bodyPr/>
                <a:lstStyle/>
                <a:p>
                  <a:r>
                    <a:rPr lang="nl-NL">
                      <a:noFill/>
                    </a:rPr>
                    <a:t> </a:t>
                  </a:r>
                </a:p>
              </p:txBody>
            </p:sp>
          </mc:Fallback>
        </mc:AlternateContent>
        <p:grpSp>
          <p:nvGrpSpPr>
            <p:cNvPr id="1422" name="Groepeer"/>
            <p:cNvGrpSpPr/>
            <p:nvPr/>
          </p:nvGrpSpPr>
          <p:grpSpPr>
            <a:xfrm>
              <a:off x="14652553" y="3117089"/>
              <a:ext cx="1046575" cy="3099462"/>
              <a:chOff x="0" y="0"/>
              <a:chExt cx="1046574" cy="3099460"/>
            </a:xfrm>
          </p:grpSpPr>
          <p:sp>
            <p:nvSpPr>
              <p:cNvPr id="1438" name="Verbindingslijn"/>
              <p:cNvSpPr/>
              <p:nvPr/>
            </p:nvSpPr>
            <p:spPr>
              <a:xfrm>
                <a:off x="0" y="2052886"/>
                <a:ext cx="1046575" cy="10465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10" y="12649"/>
                      <a:pt x="13410" y="19849"/>
                      <a:pt x="0" y="21600"/>
                    </a:cubicBezTo>
                  </a:path>
                </a:pathLst>
              </a:custGeom>
              <a:noFill/>
              <a:ln w="50800" cap="flat">
                <a:solidFill>
                  <a:srgbClr val="5E5E5E"/>
                </a:solidFill>
                <a:prstDash val="solid"/>
                <a:miter lim="400000"/>
              </a:ln>
              <a:effectLst/>
            </p:spPr>
            <p:txBody>
              <a:bodyPr/>
              <a:lstStyle/>
              <a:p>
                <a:endParaRPr/>
              </a:p>
            </p:txBody>
          </p:sp>
          <p:sp>
            <p:nvSpPr>
              <p:cNvPr id="1421" name="Lijn"/>
              <p:cNvSpPr/>
              <p:nvPr/>
            </p:nvSpPr>
            <p:spPr>
              <a:xfrm flipV="1">
                <a:off x="1044547" y="0"/>
                <a:ext cx="1" cy="2098793"/>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mc:AlternateContent xmlns:mc="http://schemas.openxmlformats.org/markup-compatibility/2006" xmlns:a14="http://schemas.microsoft.com/office/drawing/2010/main">
          <mc:Choice Requires="a14">
            <p:sp>
              <p:nvSpPr>
                <p:cNvPr id="1423" name="Vergelijking"/>
                <p:cNvSpPr txBox="1"/>
                <p:nvPr/>
              </p:nvSpPr>
              <p:spPr>
                <a:xfrm>
                  <a:off x="16330610" y="5472249"/>
                  <a:ext cx="441572"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sub>
                        </m:sSub>
                      </m:oMath>
                    </m:oMathPara>
                  </a14:m>
                  <a:endParaRPr sz="5300"/>
                </a:p>
              </p:txBody>
            </p:sp>
          </mc:Choice>
          <mc:Fallback xmlns="">
            <p:sp>
              <p:nvSpPr>
                <p:cNvPr id="1423" name="Vergelijking"/>
                <p:cNvSpPr txBox="1">
                  <a:spLocks noRot="1" noChangeAspect="1" noMove="1" noResize="1" noEditPoints="1" noAdjustHandles="1" noChangeArrowheads="1" noChangeShapeType="1" noTextEdit="1"/>
                </p:cNvSpPr>
                <p:nvPr/>
              </p:nvSpPr>
              <p:spPr>
                <a:xfrm>
                  <a:off x="16330610" y="5472249"/>
                  <a:ext cx="441572" cy="633260"/>
                </a:xfrm>
                <a:prstGeom prst="rect">
                  <a:avLst/>
                </a:prstGeom>
                <a:blipFill>
                  <a:blip r:embed="rId9"/>
                  <a:stretch>
                    <a:fillRect l="-54286" r="-71429" b="-52941"/>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24" name="Vergelijking"/>
                <p:cNvSpPr txBox="1"/>
                <p:nvPr/>
              </p:nvSpPr>
              <p:spPr>
                <a:xfrm>
                  <a:off x="15817254" y="3259791"/>
                  <a:ext cx="441571"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sub>
                        </m:sSub>
                      </m:oMath>
                    </m:oMathPara>
                  </a14:m>
                  <a:endParaRPr sz="5300"/>
                </a:p>
              </p:txBody>
            </p:sp>
          </mc:Choice>
          <mc:Fallback xmlns="">
            <p:sp>
              <p:nvSpPr>
                <p:cNvPr id="1424" name="Vergelijking"/>
                <p:cNvSpPr txBox="1">
                  <a:spLocks noRot="1" noChangeAspect="1" noMove="1" noResize="1" noEditPoints="1" noAdjustHandles="1" noChangeArrowheads="1" noChangeShapeType="1" noTextEdit="1"/>
                </p:cNvSpPr>
                <p:nvPr/>
              </p:nvSpPr>
              <p:spPr>
                <a:xfrm>
                  <a:off x="15817254" y="3259791"/>
                  <a:ext cx="441571" cy="633260"/>
                </a:xfrm>
                <a:prstGeom prst="rect">
                  <a:avLst/>
                </a:prstGeom>
                <a:blipFill>
                  <a:blip r:embed="rId10"/>
                  <a:stretch>
                    <a:fillRect l="-50000" r="-66667" b="-52941"/>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25" name="Vergelijking"/>
                <p:cNvSpPr txBox="1"/>
                <p:nvPr/>
              </p:nvSpPr>
              <p:spPr>
                <a:xfrm>
                  <a:off x="16100764" y="78236"/>
                  <a:ext cx="396474"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𝑐</m:t>
                            </m:r>
                          </m:e>
                          <m:sub>
                            <m:r>
                              <a:rPr sz="5300" i="1">
                                <a:solidFill>
                                  <a:srgbClr val="000000"/>
                                </a:solidFill>
                                <a:latin typeface="Cambria Math" panose="02040503050406030204" pitchFamily="18" charset="0"/>
                              </a:rPr>
                              <m:t>𝑡</m:t>
                            </m:r>
                          </m:sub>
                        </m:sSub>
                      </m:oMath>
                    </m:oMathPara>
                  </a14:m>
                  <a:endParaRPr sz="5300"/>
                </a:p>
              </p:txBody>
            </p:sp>
          </mc:Choice>
          <mc:Fallback xmlns="">
            <p:sp>
              <p:nvSpPr>
                <p:cNvPr id="1425" name="Vergelijking"/>
                <p:cNvSpPr txBox="1">
                  <a:spLocks noRot="1" noChangeAspect="1" noMove="1" noResize="1" noEditPoints="1" noAdjustHandles="1" noChangeArrowheads="1" noChangeShapeType="1" noTextEdit="1"/>
                </p:cNvSpPr>
                <p:nvPr/>
              </p:nvSpPr>
              <p:spPr>
                <a:xfrm>
                  <a:off x="16100764" y="78236"/>
                  <a:ext cx="396474" cy="470370"/>
                </a:xfrm>
                <a:prstGeom prst="rect">
                  <a:avLst/>
                </a:prstGeom>
                <a:blipFill>
                  <a:blip r:embed="rId11"/>
                  <a:stretch>
                    <a:fillRect r="-27692" b="-70130"/>
                  </a:stretch>
                </a:blipFill>
                <a:ln w="12700" cap="flat">
                  <a:noFill/>
                  <a:miter lim="400000"/>
                </a:ln>
                <a:effectLst/>
              </p:spPr>
              <p:txBody>
                <a:bodyPr/>
                <a:lstStyle/>
                <a:p>
                  <a:r>
                    <a:rPr lang="nl-NL">
                      <a:noFill/>
                    </a:rPr>
                    <a:t> </a:t>
                  </a:r>
                </a:p>
              </p:txBody>
            </p:sp>
          </mc:Fallback>
        </mc:AlternateContent>
      </p:grpSp>
      <p:sp>
        <p:nvSpPr>
          <p:cNvPr id="1427" name="All this is achieved by means of three gates: a forget gate f[t], an input gate i[t], and an output gate o[t]."/>
          <p:cNvSpPr txBox="1"/>
          <p:nvPr/>
        </p:nvSpPr>
        <p:spPr>
          <a:xfrm>
            <a:off x="528090" y="711204"/>
            <a:ext cx="1941227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a:latin typeface="+mj-lt"/>
                <a:ea typeface="+mj-ea"/>
                <a:cs typeface="+mj-cs"/>
                <a:sym typeface="Calibri"/>
              </a:defRPr>
            </a:pPr>
            <a:r>
              <a:t>All this is achieved by means of three gates: a forget gate </a:t>
            </a:r>
            <a:r>
              <a:rPr b="1" i="1"/>
              <a:t>f[t]</a:t>
            </a:r>
            <a:r>
              <a:t>, an input gate </a:t>
            </a:r>
            <a:r>
              <a:rPr b="1" i="1"/>
              <a:t>i[t]</a:t>
            </a:r>
            <a:r>
              <a:t>, and an output gate </a:t>
            </a:r>
            <a:r>
              <a:rPr b="1" i="1"/>
              <a:t>o[t]</a:t>
            </a:r>
            <a:r>
              <a:t>.</a:t>
            </a:r>
          </a:p>
        </p:txBody>
      </p:sp>
      <p:sp>
        <p:nvSpPr>
          <p:cNvPr id="1428" name="f[t]"/>
          <p:cNvSpPr txBox="1"/>
          <p:nvPr/>
        </p:nvSpPr>
        <p:spPr>
          <a:xfrm>
            <a:off x="6249812" y="3553549"/>
            <a:ext cx="704216"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pPr>
              <a:defRPr b="0" i="0"/>
            </a:pPr>
            <a:r>
              <a:rPr b="1" i="1"/>
              <a:t>f[t]</a:t>
            </a:r>
          </a:p>
        </p:txBody>
      </p:sp>
      <p:sp>
        <p:nvSpPr>
          <p:cNvPr id="1429" name="i[t]"/>
          <p:cNvSpPr txBox="1"/>
          <p:nvPr/>
        </p:nvSpPr>
        <p:spPr>
          <a:xfrm>
            <a:off x="11575719" y="4369228"/>
            <a:ext cx="67184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r>
              <a:t>i[t]</a:t>
            </a:r>
          </a:p>
        </p:txBody>
      </p:sp>
      <p:sp>
        <p:nvSpPr>
          <p:cNvPr id="1430" name="o[t]"/>
          <p:cNvSpPr txBox="1"/>
          <p:nvPr/>
        </p:nvSpPr>
        <p:spPr>
          <a:xfrm>
            <a:off x="13950787" y="7272087"/>
            <a:ext cx="80065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r>
              <a:t>o[t]</a:t>
            </a:r>
          </a:p>
        </p:txBody>
      </p:sp>
      <p:sp>
        <p:nvSpPr>
          <p:cNvPr id="1431" name="Marinescu 2019, p.119"/>
          <p:cNvSpPr txBox="1"/>
          <p:nvPr/>
        </p:nvSpPr>
        <p:spPr>
          <a:xfrm>
            <a:off x="17285526" y="10704218"/>
            <a:ext cx="24128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Marinescu 2019, p.119</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0" name="pasted-movie.png" descr="pasted-movie.png"/>
          <p:cNvPicPr>
            <a:picLocks noChangeAspect="1"/>
          </p:cNvPicPr>
          <p:nvPr/>
        </p:nvPicPr>
        <p:blipFill>
          <a:blip r:embed="rId2"/>
          <a:stretch>
            <a:fillRect/>
          </a:stretch>
        </p:blipFill>
        <p:spPr>
          <a:xfrm>
            <a:off x="1431337" y="2540672"/>
            <a:ext cx="17241426" cy="8620714"/>
          </a:xfrm>
          <a:prstGeom prst="rect">
            <a:avLst/>
          </a:prstGeom>
          <a:ln w="12700">
            <a:miter lim="400000"/>
          </a:ln>
        </p:spPr>
      </p:pic>
      <p:sp>
        <p:nvSpPr>
          <p:cNvPr id="1441" name="Gated Recurrent Unit"/>
          <p:cNvSpPr txBox="1"/>
          <p:nvPr/>
        </p:nvSpPr>
        <p:spPr>
          <a:xfrm>
            <a:off x="1384816" y="364272"/>
            <a:ext cx="17334468"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latin typeface="+mj-lt"/>
                <a:ea typeface="+mj-ea"/>
                <a:cs typeface="+mj-cs"/>
                <a:sym typeface="Calibri"/>
              </a:defRPr>
            </a:lvl1pPr>
          </a:lstStyle>
          <a:p>
            <a:r>
              <a:t>Gated Recurrent Unit</a:t>
            </a:r>
          </a:p>
        </p:txBody>
      </p:sp>
      <p:sp>
        <p:nvSpPr>
          <p:cNvPr id="1442" name="Minder complex dan LSTM."/>
          <p:cNvSpPr txBox="1"/>
          <p:nvPr/>
        </p:nvSpPr>
        <p:spPr>
          <a:xfrm>
            <a:off x="1144910" y="1419858"/>
            <a:ext cx="17334468"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a:latin typeface="+mj-lt"/>
                <a:ea typeface="+mj-ea"/>
                <a:cs typeface="+mj-cs"/>
                <a:sym typeface="Calibri"/>
              </a:defRPr>
            </a:lvl1pPr>
          </a:lstStyle>
          <a:p>
            <a:r>
              <a:t>Minder complex dan LSTM.</a:t>
            </a:r>
            <a:r>
              <a:rPr lang="nl-NL"/>
              <a:t> </a:t>
            </a:r>
            <a:r>
              <a:rPr lang="nl-NL" b="1" i="1"/>
              <a:t>r[t]</a:t>
            </a:r>
            <a:r>
              <a:rPr lang="nl-NL"/>
              <a:t> = update gate, </a:t>
            </a:r>
            <a:r>
              <a:rPr lang="nl-NL" b="1" i="1"/>
              <a:t>z[t]</a:t>
            </a:r>
            <a:r>
              <a:rPr lang="nl-NL"/>
              <a:t> = gate controller</a:t>
            </a:r>
            <a:endParaRPr/>
          </a:p>
        </p:txBody>
      </p:sp>
      <p:sp>
        <p:nvSpPr>
          <p:cNvPr id="1443" name="(Kyunghyun Cho et al., 2019)"/>
          <p:cNvSpPr txBox="1"/>
          <p:nvPr/>
        </p:nvSpPr>
        <p:spPr>
          <a:xfrm>
            <a:off x="16647664" y="10802076"/>
            <a:ext cx="307783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(Kyunghyun Cho et al., 2019)</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E9BECA-5360-E53A-5C51-FF4BA7D9E8A2}"/>
              </a:ext>
            </a:extLst>
          </p:cNvPr>
          <p:cNvSpPr>
            <a:spLocks noGrp="1"/>
          </p:cNvSpPr>
          <p:nvPr>
            <p:ph type="title"/>
          </p:nvPr>
        </p:nvSpPr>
        <p:spPr/>
        <p:txBody>
          <a:bodyPr/>
          <a:lstStyle/>
          <a:p>
            <a:r>
              <a:rPr lang="nl-NL"/>
              <a:t>Curse of Dimensionality</a:t>
            </a:r>
          </a:p>
        </p:txBody>
      </p:sp>
      <p:sp>
        <p:nvSpPr>
          <p:cNvPr id="3" name="Tijdelijke aanduiding voor inhoud 2">
            <a:extLst>
              <a:ext uri="{FF2B5EF4-FFF2-40B4-BE49-F238E27FC236}">
                <a16:creationId xmlns:a16="http://schemas.microsoft.com/office/drawing/2014/main" id="{2A8132DF-23B2-2304-E396-B660D0CB0F9F}"/>
              </a:ext>
            </a:extLst>
          </p:cNvPr>
          <p:cNvSpPr>
            <a:spLocks noGrp="1"/>
          </p:cNvSpPr>
          <p:nvPr>
            <p:ph idx="1"/>
          </p:nvPr>
        </p:nvSpPr>
        <p:spPr/>
        <p:txBody>
          <a:bodyPr/>
          <a:lstStyle/>
          <a:p>
            <a:r>
              <a:rPr lang="nl-NL"/>
              <a:t>Elke feature erbij betekent een extra dimensie</a:t>
            </a:r>
          </a:p>
          <a:p>
            <a:pPr lvl="1"/>
            <a:r>
              <a:rPr lang="nl-NL"/>
              <a:t>Exponentiële groei</a:t>
            </a:r>
          </a:p>
          <a:p>
            <a:pPr lvl="1"/>
            <a:r>
              <a:rPr lang="nl-NL"/>
              <a:t>Performance-problemen</a:t>
            </a:r>
          </a:p>
          <a:p>
            <a:r>
              <a:rPr lang="nl-NL"/>
              <a:t>Meer dimensies </a:t>
            </a:r>
            <a:r>
              <a:rPr lang="nl-NL">
                <a:sym typeface="Wingdings" panose="05000000000000000000" pitchFamily="2" charset="2"/>
              </a:rPr>
              <a:t> datapunten komen verder uit elkaar te liggen</a:t>
            </a:r>
          </a:p>
          <a:p>
            <a:pPr lvl="2"/>
            <a:r>
              <a:rPr lang="nl-NL">
                <a:sym typeface="Wingdings" panose="05000000000000000000" pitchFamily="2" charset="2"/>
              </a:rPr>
              <a:t>2D-eenheidsvierkant: gem. afstand 0,52</a:t>
            </a:r>
          </a:p>
          <a:p>
            <a:pPr lvl="2"/>
            <a:r>
              <a:rPr lang="nl-NL">
                <a:sym typeface="Wingdings" panose="05000000000000000000" pitchFamily="2" charset="2"/>
              </a:rPr>
              <a:t>3D-eenheidskubus: gem. afstand 0,66</a:t>
            </a:r>
          </a:p>
          <a:p>
            <a:pPr lvl="2"/>
            <a:r>
              <a:rPr lang="nl-NL">
                <a:sym typeface="Wingdings" panose="05000000000000000000" pitchFamily="2" charset="2"/>
              </a:rPr>
              <a:t>1mD-eenheidshyperkubus: gem. afstand 408,25</a:t>
            </a:r>
          </a:p>
          <a:p>
            <a:pPr lvl="1"/>
            <a:r>
              <a:rPr lang="nl-NL"/>
              <a:t>Data wordt steeds ijler/</a:t>
            </a:r>
            <a:r>
              <a:rPr lang="nl-NL" i="1"/>
              <a:t>sparser</a:t>
            </a:r>
          </a:p>
          <a:p>
            <a:pPr lvl="1"/>
            <a:r>
              <a:rPr lang="nl-NL" b="1"/>
              <a:t>Exponentieel</a:t>
            </a:r>
            <a:r>
              <a:rPr lang="nl-NL"/>
              <a:t> meer data nodig, anders risico op </a:t>
            </a:r>
            <a:r>
              <a:rPr lang="nl-NL" b="1"/>
              <a:t>overfitting</a:t>
            </a:r>
            <a:r>
              <a:rPr lang="nl-NL"/>
              <a:t> van model</a:t>
            </a:r>
          </a:p>
          <a:p>
            <a:pPr lvl="1"/>
            <a:r>
              <a:rPr lang="nl-NL"/>
              <a:t>Clustering wordt erg lastig</a:t>
            </a:r>
          </a:p>
        </p:txBody>
      </p:sp>
    </p:spTree>
    <p:extLst>
      <p:ext uri="{BB962C8B-B14F-4D97-AF65-F5344CB8AC3E}">
        <p14:creationId xmlns:p14="http://schemas.microsoft.com/office/powerpoint/2010/main" val="3928319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0FB37-037B-BEAE-CB09-22ECC381EBAA}"/>
              </a:ext>
            </a:extLst>
          </p:cNvPr>
          <p:cNvSpPr>
            <a:spLocks noGrp="1"/>
          </p:cNvSpPr>
          <p:nvPr>
            <p:ph type="title"/>
          </p:nvPr>
        </p:nvSpPr>
        <p:spPr/>
        <p:txBody>
          <a:bodyPr/>
          <a:lstStyle/>
          <a:p>
            <a:r>
              <a:rPr lang="nl-NL"/>
              <a:t>Nadelen van RNN’s</a:t>
            </a:r>
          </a:p>
        </p:txBody>
      </p:sp>
      <p:sp>
        <p:nvSpPr>
          <p:cNvPr id="3" name="Tijdelijke aanduiding voor inhoud 2">
            <a:extLst>
              <a:ext uri="{FF2B5EF4-FFF2-40B4-BE49-F238E27FC236}">
                <a16:creationId xmlns:a16="http://schemas.microsoft.com/office/drawing/2014/main" id="{630F3BAE-38C5-73B3-4987-68A7AE738EDA}"/>
              </a:ext>
            </a:extLst>
          </p:cNvPr>
          <p:cNvSpPr>
            <a:spLocks noGrp="1"/>
          </p:cNvSpPr>
          <p:nvPr>
            <p:ph idx="1"/>
          </p:nvPr>
        </p:nvSpPr>
        <p:spPr/>
        <p:txBody>
          <a:bodyPr/>
          <a:lstStyle/>
          <a:p>
            <a:r>
              <a:rPr lang="nl-NL"/>
              <a:t>Exploding/vanishing (unstable) gradients</a:t>
            </a:r>
          </a:p>
          <a:p>
            <a:pPr lvl="1"/>
            <a:r>
              <a:rPr lang="nl-NL"/>
              <a:t>Mogelijke oplossingen: goede initialisatie, verzadigende activatiefuncties (</a:t>
            </a:r>
            <a:r>
              <a:rPr lang="nl-NL">
                <a:sym typeface="Symbol" panose="05050102010706020507" pitchFamily="18" charset="2"/>
              </a:rPr>
              <a:t></a:t>
            </a:r>
            <a:r>
              <a:rPr lang="nl-NL"/>
              <a:t>, tanh), normalisatie, dropout</a:t>
            </a:r>
          </a:p>
          <a:p>
            <a:r>
              <a:rPr lang="nl-NL"/>
              <a:t>Beperkt kortetermijn-geheugen</a:t>
            </a:r>
          </a:p>
          <a:p>
            <a:pPr lvl="1"/>
            <a:r>
              <a:rPr lang="nl-NL"/>
              <a:t>LSTM en GRU lossen dit deels op</a:t>
            </a:r>
          </a:p>
          <a:p>
            <a:r>
              <a:rPr lang="nl-NL"/>
              <a:t>Trainen kost veel tijd</a:t>
            </a:r>
          </a:p>
          <a:p>
            <a:r>
              <a:rPr lang="nl-NL"/>
              <a:t>Niet te parallelliseren</a:t>
            </a:r>
          </a:p>
          <a:p>
            <a:r>
              <a:rPr lang="nl-NL"/>
              <a:t>Niet te </a:t>
            </a:r>
            <a:r>
              <a:rPr lang="nl-NL" i="1"/>
              <a:t>stacken</a:t>
            </a:r>
          </a:p>
        </p:txBody>
      </p:sp>
    </p:spTree>
    <p:extLst>
      <p:ext uri="{BB962C8B-B14F-4D97-AF65-F5344CB8AC3E}">
        <p14:creationId xmlns:p14="http://schemas.microsoft.com/office/powerpoint/2010/main" val="1847597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E5AC83-0B96-B1BD-D7A0-474A3397DCFE}"/>
              </a:ext>
            </a:extLst>
          </p:cNvPr>
          <p:cNvSpPr>
            <a:spLocks noGrp="1"/>
          </p:cNvSpPr>
          <p:nvPr>
            <p:ph type="title"/>
          </p:nvPr>
        </p:nvSpPr>
        <p:spPr>
          <a:xfrm>
            <a:off x="782779" y="601781"/>
            <a:ext cx="18749206" cy="2184724"/>
          </a:xfrm>
        </p:spPr>
        <p:txBody>
          <a:bodyPr/>
          <a:lstStyle/>
          <a:p>
            <a:r>
              <a:rPr lang="nl-NL"/>
              <a:t>Intermezzo: live Notebook over tekstgeneratie</a:t>
            </a:r>
          </a:p>
        </p:txBody>
      </p:sp>
      <p:pic>
        <p:nvPicPr>
          <p:cNvPr id="1028" name="Picture 4" descr="Everything you need to know about Jupyter notebook">
            <a:extLst>
              <a:ext uri="{FF2B5EF4-FFF2-40B4-BE49-F238E27FC236}">
                <a16:creationId xmlns:a16="http://schemas.microsoft.com/office/drawing/2014/main" id="{F4572ACB-8C0E-37B5-04C3-9BCE52244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679" y="3262160"/>
            <a:ext cx="11440742" cy="643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94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7206584" y="4961114"/>
            <a:ext cx="5690926" cy="1380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transformers</a:t>
            </a:r>
            <a:endParaRPr/>
          </a:p>
        </p:txBody>
      </p:sp>
    </p:spTree>
    <p:extLst>
      <p:ext uri="{BB962C8B-B14F-4D97-AF65-F5344CB8AC3E}">
        <p14:creationId xmlns:p14="http://schemas.microsoft.com/office/powerpoint/2010/main" val="3153980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A6DB3-E16B-6668-826C-C8DCE01317E5}"/>
              </a:ext>
            </a:extLst>
          </p:cNvPr>
          <p:cNvSpPr>
            <a:spLocks noGrp="1"/>
          </p:cNvSpPr>
          <p:nvPr>
            <p:ph type="title"/>
          </p:nvPr>
        </p:nvSpPr>
        <p:spPr/>
        <p:txBody>
          <a:bodyPr/>
          <a:lstStyle/>
          <a:p>
            <a:r>
              <a:rPr lang="nl-NL"/>
              <a:t>Taalmodellen ná 2017</a:t>
            </a:r>
          </a:p>
        </p:txBody>
      </p:sp>
      <p:sp>
        <p:nvSpPr>
          <p:cNvPr id="3" name="Tijdelijke aanduiding voor inhoud 2">
            <a:extLst>
              <a:ext uri="{FF2B5EF4-FFF2-40B4-BE49-F238E27FC236}">
                <a16:creationId xmlns:a16="http://schemas.microsoft.com/office/drawing/2014/main" id="{37F80A39-CBD7-887F-2792-720969082FB0}"/>
              </a:ext>
            </a:extLst>
          </p:cNvPr>
          <p:cNvSpPr>
            <a:spLocks noGrp="1"/>
          </p:cNvSpPr>
          <p:nvPr>
            <p:ph idx="1"/>
          </p:nvPr>
        </p:nvSpPr>
        <p:spPr/>
        <p:txBody>
          <a:bodyPr/>
          <a:lstStyle/>
          <a:p>
            <a:r>
              <a:rPr lang="nl-NL"/>
              <a:t>Transformer-architectuur</a:t>
            </a:r>
          </a:p>
          <a:p>
            <a:r>
              <a:rPr lang="nl-NL"/>
              <a:t>2017: Attention Is All You Need (Google Brain)</a:t>
            </a:r>
          </a:p>
          <a:p>
            <a:r>
              <a:rPr lang="nl-NL"/>
              <a:t>Niet recurrent, dus geen last van de nadelen van RNN’s</a:t>
            </a:r>
          </a:p>
          <a:p>
            <a:r>
              <a:rPr lang="nl-NL"/>
              <a:t>Toch context en geheugen door </a:t>
            </a:r>
            <a:r>
              <a:rPr lang="nl-NL" b="1"/>
              <a:t>Positional encoding </a:t>
            </a:r>
            <a:r>
              <a:rPr lang="nl-NL"/>
              <a:t>en </a:t>
            </a:r>
            <a:r>
              <a:rPr lang="nl-NL" b="1"/>
              <a:t>Attention</a:t>
            </a:r>
          </a:p>
          <a:p>
            <a:r>
              <a:rPr lang="nl-NL"/>
              <a:t>Geschikt voor o.a. vertalen (NMT), sentiment-analyse, tekstgeneratie</a:t>
            </a:r>
          </a:p>
        </p:txBody>
      </p:sp>
    </p:spTree>
    <p:extLst>
      <p:ext uri="{BB962C8B-B14F-4D97-AF65-F5344CB8AC3E}">
        <p14:creationId xmlns:p14="http://schemas.microsoft.com/office/powerpoint/2010/main" val="19107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FC5D074-2CDF-852F-AAD5-67A908FF9555}"/>
              </a:ext>
            </a:extLst>
          </p:cNvPr>
          <p:cNvPicPr>
            <a:picLocks noChangeAspect="1"/>
          </p:cNvPicPr>
          <p:nvPr/>
        </p:nvPicPr>
        <p:blipFill>
          <a:blip r:embed="rId2"/>
          <a:stretch>
            <a:fillRect/>
          </a:stretch>
        </p:blipFill>
        <p:spPr>
          <a:xfrm>
            <a:off x="4432634" y="357346"/>
            <a:ext cx="11238833" cy="10588309"/>
          </a:xfrm>
          <a:prstGeom prst="rect">
            <a:avLst/>
          </a:prstGeom>
        </p:spPr>
      </p:pic>
    </p:spTree>
    <p:extLst>
      <p:ext uri="{BB962C8B-B14F-4D97-AF65-F5344CB8AC3E}">
        <p14:creationId xmlns:p14="http://schemas.microsoft.com/office/powerpoint/2010/main" val="4226728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50E46-7B89-80C2-E0DE-DB910BDF605C}"/>
              </a:ext>
            </a:extLst>
          </p:cNvPr>
          <p:cNvSpPr>
            <a:spLocks noGrp="1"/>
          </p:cNvSpPr>
          <p:nvPr>
            <p:ph type="title"/>
          </p:nvPr>
        </p:nvSpPr>
        <p:spPr>
          <a:xfrm>
            <a:off x="221158" y="139831"/>
            <a:ext cx="17331267" cy="2184724"/>
          </a:xfrm>
        </p:spPr>
        <p:txBody>
          <a:bodyPr/>
          <a:lstStyle/>
          <a:p>
            <a:r>
              <a:rPr lang="nl-NL"/>
              <a:t>Transformer</a:t>
            </a:r>
          </a:p>
        </p:txBody>
      </p:sp>
      <p:pic>
        <p:nvPicPr>
          <p:cNvPr id="8194" name="Picture 2">
            <a:extLst>
              <a:ext uri="{FF2B5EF4-FFF2-40B4-BE49-F238E27FC236}">
                <a16:creationId xmlns:a16="http://schemas.microsoft.com/office/drawing/2014/main" id="{954AC999-D625-F528-1C2F-574AD9CA1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748" y="601780"/>
            <a:ext cx="8452605" cy="10526162"/>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EA575189-E943-A4F6-D8B7-A0C34C1E9CF4}"/>
              </a:ext>
            </a:extLst>
          </p:cNvPr>
          <p:cNvSpPr txBox="1"/>
          <p:nvPr/>
        </p:nvSpPr>
        <p:spPr>
          <a:xfrm>
            <a:off x="12993677" y="10092506"/>
            <a:ext cx="6889265" cy="548933"/>
          </a:xfrm>
          <a:prstGeom prst="rect">
            <a:avLst/>
          </a:prstGeom>
          <a:noFill/>
        </p:spPr>
        <p:txBody>
          <a:bodyPr wrap="square" rtlCol="0">
            <a:spAutoFit/>
          </a:bodyPr>
          <a:lstStyle/>
          <a:p>
            <a:r>
              <a:rPr lang="nl-NL" sz="2967" i="1"/>
              <a:t>Uit de paper “Attention Is All You Need”</a:t>
            </a:r>
          </a:p>
        </p:txBody>
      </p:sp>
    </p:spTree>
    <p:extLst>
      <p:ext uri="{BB962C8B-B14F-4D97-AF65-F5344CB8AC3E}">
        <p14:creationId xmlns:p14="http://schemas.microsoft.com/office/powerpoint/2010/main" val="741372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52FEA1-D502-73DB-09F0-46C367E243A1}"/>
              </a:ext>
            </a:extLst>
          </p:cNvPr>
          <p:cNvSpPr>
            <a:spLocks noGrp="1"/>
          </p:cNvSpPr>
          <p:nvPr>
            <p:ph type="title"/>
          </p:nvPr>
        </p:nvSpPr>
        <p:spPr/>
        <p:txBody>
          <a:bodyPr/>
          <a:lstStyle/>
          <a:p>
            <a:r>
              <a:rPr lang="nl-NL"/>
              <a:t>Encoder-Decoder</a:t>
            </a:r>
          </a:p>
        </p:txBody>
      </p:sp>
      <p:sp>
        <p:nvSpPr>
          <p:cNvPr id="3" name="Tijdelijke aanduiding voor inhoud 2">
            <a:extLst>
              <a:ext uri="{FF2B5EF4-FFF2-40B4-BE49-F238E27FC236}">
                <a16:creationId xmlns:a16="http://schemas.microsoft.com/office/drawing/2014/main" id="{06E82FAB-1CA7-93B7-FFCD-54C4BE904188}"/>
              </a:ext>
            </a:extLst>
          </p:cNvPr>
          <p:cNvSpPr>
            <a:spLocks noGrp="1"/>
          </p:cNvSpPr>
          <p:nvPr>
            <p:ph idx="1"/>
          </p:nvPr>
        </p:nvSpPr>
        <p:spPr/>
        <p:txBody>
          <a:bodyPr/>
          <a:lstStyle/>
          <a:p>
            <a:r>
              <a:rPr lang="nl-NL"/>
              <a:t>Tijdens (pre)training:</a:t>
            </a:r>
          </a:p>
          <a:p>
            <a:pPr lvl="1"/>
            <a:r>
              <a:rPr lang="nl-NL"/>
              <a:t>Gehele input in de </a:t>
            </a:r>
            <a:r>
              <a:rPr lang="nl-NL" b="1"/>
              <a:t>encoder</a:t>
            </a:r>
          </a:p>
          <a:p>
            <a:pPr lvl="1"/>
            <a:r>
              <a:rPr lang="nl-NL"/>
              <a:t>Gewenste output (target) token-voor-token in de </a:t>
            </a:r>
            <a:r>
              <a:rPr lang="nl-NL" b="1"/>
              <a:t>decoder</a:t>
            </a:r>
          </a:p>
          <a:p>
            <a:pPr lvl="2"/>
            <a:r>
              <a:rPr lang="nl-NL"/>
              <a:t>Masking</a:t>
            </a:r>
          </a:p>
          <a:p>
            <a:r>
              <a:rPr lang="nl-NL"/>
              <a:t>Daarna:</a:t>
            </a:r>
          </a:p>
          <a:p>
            <a:pPr lvl="1"/>
            <a:r>
              <a:rPr lang="nl-NL"/>
              <a:t>Gehele input in de </a:t>
            </a:r>
            <a:r>
              <a:rPr lang="nl-NL" b="1"/>
              <a:t>encoder</a:t>
            </a:r>
          </a:p>
          <a:p>
            <a:pPr lvl="1"/>
            <a:r>
              <a:rPr lang="nl-NL"/>
              <a:t>Output tot dan toe in de </a:t>
            </a:r>
            <a:r>
              <a:rPr lang="nl-NL" b="1"/>
              <a:t>decoder</a:t>
            </a:r>
          </a:p>
          <a:p>
            <a:pPr lvl="1"/>
            <a:r>
              <a:rPr lang="nl-NL"/>
              <a:t>Gegenereerde tekst komt token-voor-token uit de </a:t>
            </a:r>
            <a:r>
              <a:rPr lang="nl-NL" i="1"/>
              <a:t>head</a:t>
            </a:r>
            <a:r>
              <a:rPr lang="nl-NL"/>
              <a:t> van de decoder</a:t>
            </a:r>
          </a:p>
        </p:txBody>
      </p:sp>
    </p:spTree>
    <p:extLst>
      <p:ext uri="{BB962C8B-B14F-4D97-AF65-F5344CB8AC3E}">
        <p14:creationId xmlns:p14="http://schemas.microsoft.com/office/powerpoint/2010/main" val="1548281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5C4F1C-8DE8-30D4-A10E-209716396825}"/>
              </a:ext>
            </a:extLst>
          </p:cNvPr>
          <p:cNvSpPr>
            <a:spLocks noGrp="1"/>
          </p:cNvSpPr>
          <p:nvPr>
            <p:ph type="title"/>
          </p:nvPr>
        </p:nvSpPr>
        <p:spPr/>
        <p:txBody>
          <a:bodyPr/>
          <a:lstStyle/>
          <a:p>
            <a:r>
              <a:rPr lang="nl-NL"/>
              <a:t>Andere elementen van de Transformer</a:t>
            </a:r>
          </a:p>
        </p:txBody>
      </p:sp>
      <p:sp>
        <p:nvSpPr>
          <p:cNvPr id="3" name="Tijdelijke aanduiding voor inhoud 2">
            <a:extLst>
              <a:ext uri="{FF2B5EF4-FFF2-40B4-BE49-F238E27FC236}">
                <a16:creationId xmlns:a16="http://schemas.microsoft.com/office/drawing/2014/main" id="{0F4AD030-05DD-4666-7628-E57454649A0E}"/>
              </a:ext>
            </a:extLst>
          </p:cNvPr>
          <p:cNvSpPr>
            <a:spLocks noGrp="1"/>
          </p:cNvSpPr>
          <p:nvPr>
            <p:ph idx="1"/>
          </p:nvPr>
        </p:nvSpPr>
        <p:spPr/>
        <p:txBody>
          <a:bodyPr>
            <a:normAutofit fontScale="92500" lnSpcReduction="10000"/>
          </a:bodyPr>
          <a:lstStyle/>
          <a:p>
            <a:r>
              <a:rPr lang="nl-NL"/>
              <a:t>Embedding</a:t>
            </a:r>
          </a:p>
          <a:p>
            <a:pPr lvl="1"/>
            <a:r>
              <a:rPr lang="nl-NL"/>
              <a:t>Tokens (woorden of woorddelen) omgezet in vectoren</a:t>
            </a:r>
          </a:p>
          <a:p>
            <a:r>
              <a:rPr lang="nl-NL"/>
              <a:t>Positional encoding</a:t>
            </a:r>
          </a:p>
          <a:p>
            <a:pPr lvl="1"/>
            <a:r>
              <a:rPr lang="nl-NL"/>
              <a:t>Vector die van elk token de positie in de zin codeert</a:t>
            </a:r>
          </a:p>
          <a:p>
            <a:r>
              <a:rPr lang="nl-NL"/>
              <a:t>Multi-head Attention</a:t>
            </a:r>
          </a:p>
          <a:p>
            <a:pPr lvl="1"/>
            <a:r>
              <a:rPr lang="nl-NL"/>
              <a:t>Self- en cross-attention</a:t>
            </a:r>
          </a:p>
          <a:p>
            <a:pPr lvl="1"/>
            <a:r>
              <a:rPr lang="nl-NL"/>
              <a:t>Andere relevante woorden in de input en/of output meer gewicht geven</a:t>
            </a:r>
          </a:p>
          <a:p>
            <a:r>
              <a:rPr lang="nl-NL"/>
              <a:t>Masked Multi-head Attention</a:t>
            </a:r>
          </a:p>
          <a:p>
            <a:pPr lvl="1"/>
            <a:r>
              <a:rPr lang="nl-NL"/>
              <a:t>Idem, maar alleen de woorden die al gezien zijn (tijdens training)</a:t>
            </a:r>
          </a:p>
          <a:p>
            <a:r>
              <a:rPr lang="nl-NL"/>
              <a:t>Feed Forward</a:t>
            </a:r>
          </a:p>
          <a:p>
            <a:pPr lvl="1"/>
            <a:r>
              <a:rPr lang="nl-NL"/>
              <a:t>Niet-lineaire transformatie van de input (vaak ReLU)</a:t>
            </a:r>
          </a:p>
        </p:txBody>
      </p:sp>
    </p:spTree>
    <p:extLst>
      <p:ext uri="{BB962C8B-B14F-4D97-AF65-F5344CB8AC3E}">
        <p14:creationId xmlns:p14="http://schemas.microsoft.com/office/powerpoint/2010/main" val="4020140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5CA57-2C86-880A-7085-7AA670157B94}"/>
              </a:ext>
            </a:extLst>
          </p:cNvPr>
          <p:cNvSpPr>
            <a:spLocks noGrp="1"/>
          </p:cNvSpPr>
          <p:nvPr>
            <p:ph type="title"/>
          </p:nvPr>
        </p:nvSpPr>
        <p:spPr/>
        <p:txBody>
          <a:bodyPr/>
          <a:lstStyle/>
          <a:p>
            <a:r>
              <a:rPr lang="nl-NL"/>
              <a:t>Zelf mee aan de slag?</a:t>
            </a:r>
          </a:p>
        </p:txBody>
      </p:sp>
      <p:sp>
        <p:nvSpPr>
          <p:cNvPr id="3" name="Tijdelijke aanduiding voor inhoud 2">
            <a:extLst>
              <a:ext uri="{FF2B5EF4-FFF2-40B4-BE49-F238E27FC236}">
                <a16:creationId xmlns:a16="http://schemas.microsoft.com/office/drawing/2014/main" id="{7B929B48-E69B-1771-8F8C-32C0D19D611A}"/>
              </a:ext>
            </a:extLst>
          </p:cNvPr>
          <p:cNvSpPr>
            <a:spLocks noGrp="1"/>
          </p:cNvSpPr>
          <p:nvPr>
            <p:ph idx="1"/>
          </p:nvPr>
        </p:nvSpPr>
        <p:spPr/>
        <p:txBody>
          <a:bodyPr/>
          <a:lstStyle/>
          <a:p>
            <a:r>
              <a:rPr lang="nl-NL"/>
              <a:t>Keras en Natural Language Processing</a:t>
            </a:r>
          </a:p>
          <a:p>
            <a:pPr lvl="1"/>
            <a:r>
              <a:rPr lang="nl-NL">
                <a:hlinkClick r:id="rId2"/>
              </a:rPr>
              <a:t>https://keras.io/api/keras_nlp/</a:t>
            </a:r>
            <a:endParaRPr lang="nl-NL"/>
          </a:p>
          <a:p>
            <a:r>
              <a:rPr lang="nl-NL"/>
              <a:t>Hugging Face</a:t>
            </a:r>
          </a:p>
          <a:p>
            <a:pPr lvl="1"/>
            <a:r>
              <a:rPr lang="nl-NL">
                <a:hlinkClick r:id="rId3"/>
              </a:rPr>
              <a:t>https://huggingface.co/models</a:t>
            </a:r>
            <a:endParaRPr lang="nl-NL"/>
          </a:p>
        </p:txBody>
      </p:sp>
    </p:spTree>
    <p:extLst>
      <p:ext uri="{BB962C8B-B14F-4D97-AF65-F5344CB8AC3E}">
        <p14:creationId xmlns:p14="http://schemas.microsoft.com/office/powerpoint/2010/main" val="1502450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33BDF-7DF0-2947-B1C0-49CD88ADDA46}"/>
              </a:ext>
            </a:extLst>
          </p:cNvPr>
          <p:cNvSpPr>
            <a:spLocks noGrp="1"/>
          </p:cNvSpPr>
          <p:nvPr>
            <p:ph type="title"/>
          </p:nvPr>
        </p:nvSpPr>
        <p:spPr/>
        <p:txBody>
          <a:bodyPr/>
          <a:lstStyle/>
          <a:p>
            <a:r>
              <a:rPr lang="nl-NL"/>
              <a:t>Einde van de hoorcolleges Machine Learning…</a:t>
            </a:r>
          </a:p>
        </p:txBody>
      </p:sp>
      <p:sp>
        <p:nvSpPr>
          <p:cNvPr id="3" name="Tijdelijke aanduiding voor inhoud 2">
            <a:extLst>
              <a:ext uri="{FF2B5EF4-FFF2-40B4-BE49-F238E27FC236}">
                <a16:creationId xmlns:a16="http://schemas.microsoft.com/office/drawing/2014/main" id="{5C23CE67-36A9-3FFB-B971-98F84D5F8A0C}"/>
              </a:ext>
            </a:extLst>
          </p:cNvPr>
          <p:cNvSpPr>
            <a:spLocks noGrp="1"/>
          </p:cNvSpPr>
          <p:nvPr>
            <p:ph idx="1"/>
          </p:nvPr>
        </p:nvSpPr>
        <p:spPr>
          <a:xfrm>
            <a:off x="1386417" y="3008899"/>
            <a:ext cx="15762593" cy="7692319"/>
          </a:xfrm>
        </p:spPr>
        <p:txBody>
          <a:bodyPr>
            <a:normAutofit/>
          </a:bodyPr>
          <a:lstStyle/>
          <a:p>
            <a:r>
              <a:rPr lang="nl-NL"/>
              <a:t>Vragen over de stof?</a:t>
            </a:r>
          </a:p>
          <a:p>
            <a:r>
              <a:rPr lang="nl-NL"/>
              <a:t>Over de laatste opdrachtset?</a:t>
            </a:r>
          </a:p>
        </p:txBody>
      </p:sp>
      <p:pic>
        <p:nvPicPr>
          <p:cNvPr id="3074" name="Picture 2" descr="Ilustración de Poca Emoción Robot Llorando y más Vectores Libres de ...">
            <a:extLst>
              <a:ext uri="{FF2B5EF4-FFF2-40B4-BE49-F238E27FC236}">
                <a16:creationId xmlns:a16="http://schemas.microsoft.com/office/drawing/2014/main" id="{290BCB93-76CD-2730-FDF9-2C4C6F743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4768" y="2277979"/>
            <a:ext cx="5099332" cy="728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8A6A23-8C56-845B-CEE8-F7375A1A684B}"/>
              </a:ext>
            </a:extLst>
          </p:cNvPr>
          <p:cNvSpPr>
            <a:spLocks noGrp="1"/>
          </p:cNvSpPr>
          <p:nvPr>
            <p:ph type="title"/>
          </p:nvPr>
        </p:nvSpPr>
        <p:spPr/>
        <p:txBody>
          <a:bodyPr/>
          <a:lstStyle/>
          <a:p>
            <a:r>
              <a:rPr lang="nl-NL"/>
              <a:t>Curse of Dimensionality (2)</a:t>
            </a:r>
          </a:p>
        </p:txBody>
      </p:sp>
      <p:sp>
        <p:nvSpPr>
          <p:cNvPr id="3" name="Tijdelijke aanduiding voor inhoud 2">
            <a:extLst>
              <a:ext uri="{FF2B5EF4-FFF2-40B4-BE49-F238E27FC236}">
                <a16:creationId xmlns:a16="http://schemas.microsoft.com/office/drawing/2014/main" id="{962C0F37-D388-0E24-E2BE-E7D454AC51CA}"/>
              </a:ext>
            </a:extLst>
          </p:cNvPr>
          <p:cNvSpPr>
            <a:spLocks noGrp="1"/>
          </p:cNvSpPr>
          <p:nvPr>
            <p:ph idx="1"/>
          </p:nvPr>
        </p:nvSpPr>
        <p:spPr>
          <a:xfrm>
            <a:off x="3552827" y="3669551"/>
            <a:ext cx="7852659" cy="5378737"/>
          </a:xfrm>
        </p:spPr>
        <p:txBody>
          <a:bodyPr/>
          <a:lstStyle/>
          <a:p>
            <a:r>
              <a:rPr lang="nl-NL"/>
              <a:t>Grafisch uitgebeeld</a:t>
            </a:r>
          </a:p>
          <a:p>
            <a:pPr lvl="1"/>
            <a:r>
              <a:rPr lang="nl-NL"/>
              <a:t>Stel je een bol voor</a:t>
            </a:r>
          </a:p>
          <a:p>
            <a:r>
              <a:rPr lang="nl-NL"/>
              <a:t>Percentage binnenin de bol:</a:t>
            </a:r>
          </a:p>
          <a:p>
            <a:pPr lvl="1"/>
            <a:r>
              <a:rPr lang="nl-NL"/>
              <a:t>2D-vlak door het midden van de bol: 79%</a:t>
            </a:r>
          </a:p>
          <a:p>
            <a:pPr lvl="1"/>
            <a:r>
              <a:rPr lang="nl-NL"/>
              <a:t>3D-kubus om bol heen: 52%</a:t>
            </a:r>
          </a:p>
          <a:p>
            <a:pPr lvl="1"/>
            <a:r>
              <a:rPr lang="nl-NL"/>
              <a:t>10D-hyperkubus: 0,25%</a:t>
            </a:r>
          </a:p>
        </p:txBody>
      </p:sp>
      <p:pic>
        <p:nvPicPr>
          <p:cNvPr id="5" name="Afbeelding 4">
            <a:extLst>
              <a:ext uri="{FF2B5EF4-FFF2-40B4-BE49-F238E27FC236}">
                <a16:creationId xmlns:a16="http://schemas.microsoft.com/office/drawing/2014/main" id="{1DE23E4D-2CBE-1869-88FA-A045F50BD6B7}"/>
              </a:ext>
            </a:extLst>
          </p:cNvPr>
          <p:cNvPicPr>
            <a:picLocks noChangeAspect="1"/>
          </p:cNvPicPr>
          <p:nvPr/>
        </p:nvPicPr>
        <p:blipFill>
          <a:blip r:embed="rId2"/>
          <a:stretch>
            <a:fillRect/>
          </a:stretch>
        </p:blipFill>
        <p:spPr>
          <a:xfrm>
            <a:off x="11699973" y="4113480"/>
            <a:ext cx="5455775" cy="5325312"/>
          </a:xfrm>
          <a:prstGeom prst="rect">
            <a:avLst/>
          </a:prstGeom>
        </p:spPr>
      </p:pic>
    </p:spTree>
    <p:extLst>
      <p:ext uri="{BB962C8B-B14F-4D97-AF65-F5344CB8AC3E}">
        <p14:creationId xmlns:p14="http://schemas.microsoft.com/office/powerpoint/2010/main" val="1464542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5" name="pasted-movie.png" descr="pasted-movie.png"/>
          <p:cNvPicPr>
            <a:picLocks noChangeAspect="1"/>
          </p:cNvPicPr>
          <p:nvPr/>
        </p:nvPicPr>
        <p:blipFill>
          <a:blip r:embed="rId2"/>
          <a:stretch>
            <a:fillRect/>
          </a:stretch>
        </p:blipFill>
        <p:spPr>
          <a:xfrm>
            <a:off x="-94491" y="-55929"/>
            <a:ext cx="20293082" cy="1141485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97A41E-F22D-AB5F-DEE3-284EDFDAC696}"/>
              </a:ext>
            </a:extLst>
          </p:cNvPr>
          <p:cNvSpPr>
            <a:spLocks noGrp="1"/>
          </p:cNvSpPr>
          <p:nvPr>
            <p:ph type="title"/>
          </p:nvPr>
        </p:nvSpPr>
        <p:spPr/>
        <p:txBody>
          <a:bodyPr/>
          <a:lstStyle/>
          <a:p>
            <a:r>
              <a:rPr lang="nl-NL"/>
              <a:t>Dimensionaliteitsreductie</a:t>
            </a:r>
          </a:p>
        </p:txBody>
      </p:sp>
      <p:sp>
        <p:nvSpPr>
          <p:cNvPr id="3" name="Tijdelijke aanduiding voor inhoud 2">
            <a:extLst>
              <a:ext uri="{FF2B5EF4-FFF2-40B4-BE49-F238E27FC236}">
                <a16:creationId xmlns:a16="http://schemas.microsoft.com/office/drawing/2014/main" id="{9905F51F-A9F8-341B-F521-B1150F2606DD}"/>
              </a:ext>
            </a:extLst>
          </p:cNvPr>
          <p:cNvSpPr>
            <a:spLocks noGrp="1"/>
          </p:cNvSpPr>
          <p:nvPr>
            <p:ph idx="1"/>
          </p:nvPr>
        </p:nvSpPr>
        <p:spPr/>
        <p:txBody>
          <a:bodyPr/>
          <a:lstStyle/>
          <a:p>
            <a:r>
              <a:rPr lang="nl-NL"/>
              <a:t>Problemen met performance, clustering en overfitting</a:t>
            </a:r>
          </a:p>
          <a:p>
            <a:r>
              <a:rPr lang="nl-NL"/>
              <a:t>Daarom: aantal dimensies terugbrengen</a:t>
            </a:r>
          </a:p>
          <a:p>
            <a:r>
              <a:rPr lang="nl-NL"/>
              <a:t>Diverse technieken</a:t>
            </a:r>
          </a:p>
          <a:p>
            <a:pPr lvl="1"/>
            <a:r>
              <a:rPr lang="nl-NL"/>
              <a:t>Projectie</a:t>
            </a:r>
          </a:p>
          <a:p>
            <a:pPr lvl="1"/>
            <a:r>
              <a:rPr lang="nl-NL"/>
              <a:t>Manifold Learning</a:t>
            </a:r>
          </a:p>
          <a:p>
            <a:pPr lvl="1"/>
            <a:r>
              <a:rPr lang="nl-NL"/>
              <a:t>Principal Components Analysis</a:t>
            </a:r>
          </a:p>
        </p:txBody>
      </p:sp>
    </p:spTree>
    <p:extLst>
      <p:ext uri="{BB962C8B-B14F-4D97-AF65-F5344CB8AC3E}">
        <p14:creationId xmlns:p14="http://schemas.microsoft.com/office/powerpoint/2010/main" val="4092464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CE31AD-5BD2-1313-7DFB-366DA2E723DE}"/>
              </a:ext>
            </a:extLst>
          </p:cNvPr>
          <p:cNvSpPr>
            <a:spLocks noGrp="1"/>
          </p:cNvSpPr>
          <p:nvPr>
            <p:ph type="title"/>
          </p:nvPr>
        </p:nvSpPr>
        <p:spPr/>
        <p:txBody>
          <a:bodyPr/>
          <a:lstStyle/>
          <a:p>
            <a:r>
              <a:rPr lang="nl-NL"/>
              <a:t>Projectie</a:t>
            </a:r>
          </a:p>
        </p:txBody>
      </p:sp>
      <p:pic>
        <p:nvPicPr>
          <p:cNvPr id="4098" name="Picture 2">
            <a:extLst>
              <a:ext uri="{FF2B5EF4-FFF2-40B4-BE49-F238E27FC236}">
                <a16:creationId xmlns:a16="http://schemas.microsoft.com/office/drawing/2014/main" id="{300D586A-0789-14EF-0C05-4C322899D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064" y="3239040"/>
            <a:ext cx="6251972" cy="592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324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C6EC6C-3B0F-C19B-20FA-E1E485407CE4}"/>
              </a:ext>
            </a:extLst>
          </p:cNvPr>
          <p:cNvSpPr>
            <a:spLocks noGrp="1"/>
          </p:cNvSpPr>
          <p:nvPr>
            <p:ph type="title"/>
          </p:nvPr>
        </p:nvSpPr>
        <p:spPr/>
        <p:txBody>
          <a:bodyPr/>
          <a:lstStyle/>
          <a:p>
            <a:r>
              <a:rPr lang="nl-NL"/>
              <a:t>Manifold Learning</a:t>
            </a:r>
          </a:p>
        </p:txBody>
      </p:sp>
      <p:pic>
        <p:nvPicPr>
          <p:cNvPr id="5122" name="Picture 2">
            <a:extLst>
              <a:ext uri="{FF2B5EF4-FFF2-40B4-BE49-F238E27FC236}">
                <a16:creationId xmlns:a16="http://schemas.microsoft.com/office/drawing/2014/main" id="{49942822-FAA2-26FF-FD8B-3654026A6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314" y="2847241"/>
            <a:ext cx="4297495" cy="40502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E8FEC65-630E-EA3B-4AB1-84C7A6CE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217" y="5795074"/>
            <a:ext cx="8288867" cy="3202517"/>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66599904-9FDE-7442-1F17-5F3E4D985027}"/>
              </a:ext>
            </a:extLst>
          </p:cNvPr>
          <p:cNvSpPr txBox="1"/>
          <p:nvPr/>
        </p:nvSpPr>
        <p:spPr>
          <a:xfrm>
            <a:off x="8694959" y="8929919"/>
            <a:ext cx="3654270" cy="434734"/>
          </a:xfrm>
          <a:prstGeom prst="rect">
            <a:avLst/>
          </a:prstGeom>
          <a:noFill/>
        </p:spPr>
        <p:txBody>
          <a:bodyPr wrap="square" rtlCol="0">
            <a:spAutoFit/>
          </a:bodyPr>
          <a:lstStyle/>
          <a:p>
            <a:pPr defTabSz="1130379" hangingPunct="1"/>
            <a:r>
              <a:rPr lang="nl-NL" sz="2225" kern="1200">
                <a:solidFill>
                  <a:prstClr val="black"/>
                </a:solidFill>
                <a:latin typeface="Calibri" panose="020F0502020204030204"/>
              </a:rPr>
              <a:t>2D doorsnede, parallel aan x1</a:t>
            </a:r>
          </a:p>
        </p:txBody>
      </p:sp>
      <p:sp>
        <p:nvSpPr>
          <p:cNvPr id="5" name="Tekstvak 4">
            <a:extLst>
              <a:ext uri="{FF2B5EF4-FFF2-40B4-BE49-F238E27FC236}">
                <a16:creationId xmlns:a16="http://schemas.microsoft.com/office/drawing/2014/main" id="{1C34520E-89D1-103A-43C0-DEAF858979CF}"/>
              </a:ext>
            </a:extLst>
          </p:cNvPr>
          <p:cNvSpPr txBox="1"/>
          <p:nvPr/>
        </p:nvSpPr>
        <p:spPr>
          <a:xfrm>
            <a:off x="12608941" y="8929919"/>
            <a:ext cx="4667517" cy="434734"/>
          </a:xfrm>
          <a:prstGeom prst="rect">
            <a:avLst/>
          </a:prstGeom>
          <a:noFill/>
        </p:spPr>
        <p:txBody>
          <a:bodyPr wrap="square" rtlCol="0">
            <a:spAutoFit/>
          </a:bodyPr>
          <a:lstStyle/>
          <a:p>
            <a:pPr defTabSz="1130379" hangingPunct="1"/>
            <a:r>
              <a:rPr lang="nl-NL" sz="2225" kern="1200">
                <a:solidFill>
                  <a:prstClr val="black"/>
                </a:solidFill>
                <a:latin typeface="Calibri" panose="020F0502020204030204"/>
              </a:rPr>
              <a:t>2D doorsnede, opgerold in de 3</a:t>
            </a:r>
            <a:r>
              <a:rPr lang="nl-NL" sz="2225" kern="1200" baseline="30000">
                <a:solidFill>
                  <a:prstClr val="black"/>
                </a:solidFill>
                <a:latin typeface="Calibri" panose="020F0502020204030204"/>
              </a:rPr>
              <a:t>e</a:t>
            </a:r>
            <a:r>
              <a:rPr lang="nl-NL" sz="2225" kern="1200">
                <a:solidFill>
                  <a:prstClr val="black"/>
                </a:solidFill>
                <a:latin typeface="Calibri" panose="020F0502020204030204"/>
              </a:rPr>
              <a:t> dim.</a:t>
            </a:r>
          </a:p>
        </p:txBody>
      </p:sp>
    </p:spTree>
    <p:extLst>
      <p:ext uri="{BB962C8B-B14F-4D97-AF65-F5344CB8AC3E}">
        <p14:creationId xmlns:p14="http://schemas.microsoft.com/office/powerpoint/2010/main" val="318712447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228</TotalTime>
  <Words>2033</Words>
  <Application>Microsoft Office PowerPoint</Application>
  <PresentationFormat>Aangepast</PresentationFormat>
  <Paragraphs>491</Paragraphs>
  <Slides>60</Slides>
  <Notes>6</Notes>
  <HiddenSlides>0</HiddenSlides>
  <MMClips>0</MMClips>
  <ScaleCrop>false</ScaleCrop>
  <HeadingPairs>
    <vt:vector size="6" baseType="variant">
      <vt:variant>
        <vt:lpstr>Gebruikte lettertypen</vt:lpstr>
      </vt:variant>
      <vt:variant>
        <vt:i4>8</vt:i4>
      </vt:variant>
      <vt:variant>
        <vt:lpstr>Thema</vt:lpstr>
      </vt:variant>
      <vt:variant>
        <vt:i4>2</vt:i4>
      </vt:variant>
      <vt:variant>
        <vt:lpstr>Diatitels</vt:lpstr>
      </vt:variant>
      <vt:variant>
        <vt:i4>60</vt:i4>
      </vt:variant>
    </vt:vector>
  </HeadingPairs>
  <TitlesOfParts>
    <vt:vector size="70" baseType="lpstr">
      <vt:lpstr>Arial</vt:lpstr>
      <vt:lpstr>Calibri</vt:lpstr>
      <vt:lpstr>Calibri Light</vt:lpstr>
      <vt:lpstr>Cambria Math</vt:lpstr>
      <vt:lpstr>Helvetica</vt:lpstr>
      <vt:lpstr>Helvetica Light</vt:lpstr>
      <vt:lpstr>Symbol</vt:lpstr>
      <vt:lpstr>Wingdings</vt:lpstr>
      <vt:lpstr>Office Theme</vt:lpstr>
      <vt:lpstr>Kantoorthema</vt:lpstr>
      <vt:lpstr>PowerPoint-presentatie</vt:lpstr>
      <vt:lpstr>Onderwerpen</vt:lpstr>
      <vt:lpstr>PowerPoint-presentatie</vt:lpstr>
      <vt:lpstr>Dimensionality: Blessing or Curse?</vt:lpstr>
      <vt:lpstr>Curse of Dimensionality</vt:lpstr>
      <vt:lpstr>Curse of Dimensionality (2)</vt:lpstr>
      <vt:lpstr>Dimensionaliteitsreductie</vt:lpstr>
      <vt:lpstr>Projectie</vt:lpstr>
      <vt:lpstr>Manifold Learning</vt:lpstr>
      <vt:lpstr>Principal Components Analysis (PCA)</vt:lpstr>
      <vt:lpstr>Hoe zat het ook alweer: variantie</vt:lpstr>
      <vt:lpstr>Wat is een Principal Component (PC)?</vt:lpstr>
      <vt:lpstr>Toepassingen van PCA</vt:lpstr>
      <vt:lpstr>Intermezzo: live coding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Afstands-/gelijkheidsmaten voor vectoren</vt:lpstr>
      <vt:lpstr>PCA (herhaling)</vt:lpstr>
      <vt:lpstr>PowerPoint-presentatie</vt:lpstr>
      <vt:lpstr>PowerPoint-presentatie</vt:lpstr>
      <vt:lpstr>PowerPoint-presentatie</vt:lpstr>
      <vt:lpstr>PowerPoint-presentatie</vt:lpstr>
      <vt:lpstr>PowerPoint-presentatie</vt:lpstr>
      <vt:lpstr>PowerPoint-presentatie</vt:lpstr>
      <vt:lpstr>PowerPoint-presentatie</vt:lpstr>
      <vt:lpstr>RNN’s: vier soorten</vt:lpstr>
      <vt:lpstr>PowerPoint-presentatie</vt:lpstr>
      <vt:lpstr>PowerPoint-presentatie</vt:lpstr>
      <vt:lpstr>PowerPoint-presentatie</vt:lpstr>
      <vt:lpstr>PowerPoint-presentatie</vt:lpstr>
      <vt:lpstr>PowerPoint-presentatie</vt:lpstr>
      <vt:lpstr>PowerPoint-presentatie</vt:lpstr>
      <vt:lpstr>Nadelen van RNN’s</vt:lpstr>
      <vt:lpstr>Intermezzo: live Notebook over tekstgeneratie</vt:lpstr>
      <vt:lpstr>PowerPoint-presentatie</vt:lpstr>
      <vt:lpstr>Taalmodellen ná 2017</vt:lpstr>
      <vt:lpstr>PowerPoint-presentatie</vt:lpstr>
      <vt:lpstr>Transformer</vt:lpstr>
      <vt:lpstr>Encoder-Decoder</vt:lpstr>
      <vt:lpstr>Andere elementen van de Transformer</vt:lpstr>
      <vt:lpstr>Zelf mee aan de slag?</vt:lpstr>
      <vt:lpstr>Einde van de hoorcolleges Machine Learning…</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Roos TE, Erik</cp:lastModifiedBy>
  <cp:revision>6</cp:revision>
  <dcterms:modified xsi:type="dcterms:W3CDTF">2025-06-13T09:36:36Z</dcterms:modified>
</cp:coreProperties>
</file>